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64" r:id="rId5"/>
    <p:sldMasterId id="2147483676" r:id="rId6"/>
  </p:sldMasterIdLst>
  <p:notesMasterIdLst>
    <p:notesMasterId r:id="rId37"/>
  </p:notesMasterIdLst>
  <p:handoutMasterIdLst>
    <p:handoutMasterId r:id="rId38"/>
  </p:handoutMasterIdLst>
  <p:sldIdLst>
    <p:sldId id="261" r:id="rId7"/>
    <p:sldId id="288" r:id="rId8"/>
    <p:sldId id="262" r:id="rId9"/>
    <p:sldId id="263" r:id="rId10"/>
    <p:sldId id="265" r:id="rId11"/>
    <p:sldId id="266" r:id="rId12"/>
    <p:sldId id="295" r:id="rId13"/>
    <p:sldId id="267" r:id="rId14"/>
    <p:sldId id="290" r:id="rId15"/>
    <p:sldId id="268" r:id="rId16"/>
    <p:sldId id="270" r:id="rId17"/>
    <p:sldId id="272" r:id="rId18"/>
    <p:sldId id="271" r:id="rId19"/>
    <p:sldId id="285" r:id="rId20"/>
    <p:sldId id="286" r:id="rId21"/>
    <p:sldId id="273" r:id="rId22"/>
    <p:sldId id="275" r:id="rId23"/>
    <p:sldId id="274" r:id="rId24"/>
    <p:sldId id="276" r:id="rId25"/>
    <p:sldId id="277" r:id="rId26"/>
    <p:sldId id="291" r:id="rId27"/>
    <p:sldId id="280" r:id="rId28"/>
    <p:sldId id="296" r:id="rId29"/>
    <p:sldId id="278" r:id="rId30"/>
    <p:sldId id="287" r:id="rId31"/>
    <p:sldId id="279" r:id="rId32"/>
    <p:sldId id="293" r:id="rId33"/>
    <p:sldId id="281" r:id="rId34"/>
    <p:sldId id="294" r:id="rId35"/>
    <p:sldId id="29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CB8630-A3B1-3CD8-5C4D-FD85643D0BC8}" name="Lenneras, Maria" initials="LM" userId="S::maria.lenneras@wellspect.com::4806f46b-6018-4561-b596-2f0399ba205e" providerId="AD"/>
  <p188:author id="{CE60786C-E02A-F155-CDA1-09B24447246E}" name="Chapple, Rachael" initials="CR" userId="S::rachael.chapple@wellspect.com::1eee4914-21fe-4d3b-a10a-47f5fad6d126" providerId="AD"/>
  <p188:author id="{5838EB8E-3AAE-97EF-563F-4D02963FE93F}" name="Wennerback, Anders" initials="AW" userId="S::Anders.Wennerback@wellspect.com::7a8dd4e5-9cac-4d95-bd55-282c5acfe546" providerId="AD"/>
  <p188:author id="{8CD37F99-540E-4EFE-8D4A-C264FFDEA27B}" name="Beauchemin, Lisa" initials="BL" userId="S::Lisa.Beauchemin@wellspect.com::2a82d04a-8b1f-4fcd-9d43-e64f0eabc0be" providerId="AD"/>
  <p188:author id="{3D9F4AC1-8BAE-D358-4E56-ECE5A0FF2A2A}" name="Carrin, Ann" initials="CA" userId="S::Ann.Carrin@wellspect.com::6d76ecf7-acec-4ccf-b849-854e78b5056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F5F5F5"/>
    <a:srgbClr val="FFFFFF"/>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186E73-C730-4EB3-AB88-A52FFC579BB3}" v="8" dt="2024-10-08T14:01:17.98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23" autoAdjust="0"/>
    <p:restoredTop sz="72709" autoAdjust="0"/>
  </p:normalViewPr>
  <p:slideViewPr>
    <p:cSldViewPr snapToGrid="0">
      <p:cViewPr>
        <p:scale>
          <a:sx n="81" d="100"/>
          <a:sy n="81" d="100"/>
        </p:scale>
        <p:origin x="40" y="-66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nge, Anne-Mette" userId="067cd15c-f761-49f5-b6ef-972ccda10df2" providerId="ADAL" clId="{8E186E73-C730-4EB3-AB88-A52FFC579BB3}"/>
    <pc:docChg chg="undo custSel modSld">
      <pc:chgData name="Lange, Anne-Mette" userId="067cd15c-f761-49f5-b6ef-972ccda10df2" providerId="ADAL" clId="{8E186E73-C730-4EB3-AB88-A52FFC579BB3}" dt="2024-10-08T14:01:46.643" v="386" actId="20577"/>
      <pc:docMkLst>
        <pc:docMk/>
      </pc:docMkLst>
      <pc:sldChg chg="addSp delSp modSp mod modNotesTx">
        <pc:chgData name="Lange, Anne-Mette" userId="067cd15c-f761-49f5-b6ef-972ccda10df2" providerId="ADAL" clId="{8E186E73-C730-4EB3-AB88-A52FFC579BB3}" dt="2024-10-08T13:19:43.657" v="163" actId="1076"/>
        <pc:sldMkLst>
          <pc:docMk/>
          <pc:sldMk cId="357855113" sldId="261"/>
        </pc:sldMkLst>
        <pc:spChg chg="add del mod">
          <ac:chgData name="Lange, Anne-Mette" userId="067cd15c-f761-49f5-b6ef-972ccda10df2" providerId="ADAL" clId="{8E186E73-C730-4EB3-AB88-A52FFC579BB3}" dt="2024-09-24T14:07:28.946" v="85" actId="478"/>
          <ac:spMkLst>
            <pc:docMk/>
            <pc:sldMk cId="357855113" sldId="261"/>
            <ac:spMk id="4" creationId="{BFD2C77D-C62B-971B-2488-154C817A2A9D}"/>
          </ac:spMkLst>
        </pc:spChg>
        <pc:spChg chg="add del mod">
          <ac:chgData name="Lange, Anne-Mette" userId="067cd15c-f761-49f5-b6ef-972ccda10df2" providerId="ADAL" clId="{8E186E73-C730-4EB3-AB88-A52FFC579BB3}" dt="2024-10-08T13:19:43.657" v="163" actId="1076"/>
          <ac:spMkLst>
            <pc:docMk/>
            <pc:sldMk cId="357855113" sldId="261"/>
            <ac:spMk id="10" creationId="{3F6ACA6F-F8D1-FB16-572E-0168112DB5A5}"/>
          </ac:spMkLst>
        </pc:spChg>
      </pc:sldChg>
      <pc:sldChg chg="modNotesTx">
        <pc:chgData name="Lange, Anne-Mette" userId="067cd15c-f761-49f5-b6ef-972ccda10df2" providerId="ADAL" clId="{8E186E73-C730-4EB3-AB88-A52FFC579BB3}" dt="2024-10-08T13:33:31.256" v="209" actId="20577"/>
        <pc:sldMkLst>
          <pc:docMk/>
          <pc:sldMk cId="3575529220" sldId="262"/>
        </pc:sldMkLst>
      </pc:sldChg>
      <pc:sldChg chg="modSp mod modNotesTx">
        <pc:chgData name="Lange, Anne-Mette" userId="067cd15c-f761-49f5-b6ef-972ccda10df2" providerId="ADAL" clId="{8E186E73-C730-4EB3-AB88-A52FFC579BB3}" dt="2024-10-08T13:36:53.971" v="253" actId="20577"/>
        <pc:sldMkLst>
          <pc:docMk/>
          <pc:sldMk cId="3553311916" sldId="263"/>
        </pc:sldMkLst>
        <pc:spChg chg="mod">
          <ac:chgData name="Lange, Anne-Mette" userId="067cd15c-f761-49f5-b6ef-972ccda10df2" providerId="ADAL" clId="{8E186E73-C730-4EB3-AB88-A52FFC579BB3}" dt="2024-10-08T13:36:42.131" v="231" actId="20577"/>
          <ac:spMkLst>
            <pc:docMk/>
            <pc:sldMk cId="3553311916" sldId="263"/>
            <ac:spMk id="8" creationId="{4BE94570-4E40-066D-63AF-DD3E41FEC2E7}"/>
          </ac:spMkLst>
        </pc:spChg>
      </pc:sldChg>
      <pc:sldChg chg="modSp mod">
        <pc:chgData name="Lange, Anne-Mette" userId="067cd15c-f761-49f5-b6ef-972ccda10df2" providerId="ADAL" clId="{8E186E73-C730-4EB3-AB88-A52FFC579BB3}" dt="2024-10-08T13:38:16.925" v="281" actId="20577"/>
        <pc:sldMkLst>
          <pc:docMk/>
          <pc:sldMk cId="885468463" sldId="265"/>
        </pc:sldMkLst>
        <pc:spChg chg="mod">
          <ac:chgData name="Lange, Anne-Mette" userId="067cd15c-f761-49f5-b6ef-972ccda10df2" providerId="ADAL" clId="{8E186E73-C730-4EB3-AB88-A52FFC579BB3}" dt="2024-10-08T13:38:16.925" v="281" actId="20577"/>
          <ac:spMkLst>
            <pc:docMk/>
            <pc:sldMk cId="885468463" sldId="265"/>
            <ac:spMk id="3" creationId="{716EF31A-77AD-1E0F-08B9-B4BC06046394}"/>
          </ac:spMkLst>
        </pc:spChg>
      </pc:sldChg>
      <pc:sldChg chg="modSp mod">
        <pc:chgData name="Lange, Anne-Mette" userId="067cd15c-f761-49f5-b6ef-972ccda10df2" providerId="ADAL" clId="{8E186E73-C730-4EB3-AB88-A52FFC579BB3}" dt="2024-10-08T13:43:48.105" v="298" actId="20577"/>
        <pc:sldMkLst>
          <pc:docMk/>
          <pc:sldMk cId="1537718826" sldId="267"/>
        </pc:sldMkLst>
        <pc:spChg chg="mod">
          <ac:chgData name="Lange, Anne-Mette" userId="067cd15c-f761-49f5-b6ef-972ccda10df2" providerId="ADAL" clId="{8E186E73-C730-4EB3-AB88-A52FFC579BB3}" dt="2024-10-08T13:43:48.105" v="298" actId="20577"/>
          <ac:spMkLst>
            <pc:docMk/>
            <pc:sldMk cId="1537718826" sldId="267"/>
            <ac:spMk id="9" creationId="{DB1D17D9-C947-7CB9-D780-1EC94EB95939}"/>
          </ac:spMkLst>
        </pc:spChg>
      </pc:sldChg>
      <pc:sldChg chg="modSp mod">
        <pc:chgData name="Lange, Anne-Mette" userId="067cd15c-f761-49f5-b6ef-972ccda10df2" providerId="ADAL" clId="{8E186E73-C730-4EB3-AB88-A52FFC579BB3}" dt="2024-10-08T13:53:27.849" v="315" actId="20577"/>
        <pc:sldMkLst>
          <pc:docMk/>
          <pc:sldMk cId="853529184" sldId="270"/>
        </pc:sldMkLst>
        <pc:spChg chg="mod">
          <ac:chgData name="Lange, Anne-Mette" userId="067cd15c-f761-49f5-b6ef-972ccda10df2" providerId="ADAL" clId="{8E186E73-C730-4EB3-AB88-A52FFC579BB3}" dt="2024-10-08T13:53:27.849" v="315" actId="20577"/>
          <ac:spMkLst>
            <pc:docMk/>
            <pc:sldMk cId="853529184" sldId="270"/>
            <ac:spMk id="32" creationId="{D0791C52-2DAE-DEA8-9A4C-DE073BB54780}"/>
          </ac:spMkLst>
        </pc:spChg>
      </pc:sldChg>
      <pc:sldChg chg="modSp mod">
        <pc:chgData name="Lange, Anne-Mette" userId="067cd15c-f761-49f5-b6ef-972ccda10df2" providerId="ADAL" clId="{8E186E73-C730-4EB3-AB88-A52FFC579BB3}" dt="2024-10-08T14:01:46.643" v="386" actId="20577"/>
        <pc:sldMkLst>
          <pc:docMk/>
          <pc:sldMk cId="2475733401" sldId="271"/>
        </pc:sldMkLst>
        <pc:spChg chg="mod">
          <ac:chgData name="Lange, Anne-Mette" userId="067cd15c-f761-49f5-b6ef-972ccda10df2" providerId="ADAL" clId="{8E186E73-C730-4EB3-AB88-A52FFC579BB3}" dt="2024-10-08T14:00:13.507" v="381"/>
          <ac:spMkLst>
            <pc:docMk/>
            <pc:sldMk cId="2475733401" sldId="271"/>
            <ac:spMk id="12" creationId="{037A7DAA-8E43-10EB-E9C8-50CBB9994613}"/>
          </ac:spMkLst>
        </pc:spChg>
        <pc:spChg chg="mod">
          <ac:chgData name="Lange, Anne-Mette" userId="067cd15c-f761-49f5-b6ef-972ccda10df2" providerId="ADAL" clId="{8E186E73-C730-4EB3-AB88-A52FFC579BB3}" dt="2024-10-08T14:00:13.507" v="381"/>
          <ac:spMkLst>
            <pc:docMk/>
            <pc:sldMk cId="2475733401" sldId="271"/>
            <ac:spMk id="13" creationId="{6951548C-B243-E792-B095-309FAD2CCC58}"/>
          </ac:spMkLst>
        </pc:spChg>
        <pc:spChg chg="mod">
          <ac:chgData name="Lange, Anne-Mette" userId="067cd15c-f761-49f5-b6ef-972ccda10df2" providerId="ADAL" clId="{8E186E73-C730-4EB3-AB88-A52FFC579BB3}" dt="2024-10-08T14:01:46.643" v="386" actId="20577"/>
          <ac:spMkLst>
            <pc:docMk/>
            <pc:sldMk cId="2475733401" sldId="271"/>
            <ac:spMk id="14" creationId="{03E44490-EF69-9FE8-EDD0-B5911443BE32}"/>
          </ac:spMkLst>
        </pc:spChg>
        <pc:spChg chg="mod">
          <ac:chgData name="Lange, Anne-Mette" userId="067cd15c-f761-49f5-b6ef-972ccda10df2" providerId="ADAL" clId="{8E186E73-C730-4EB3-AB88-A52FFC579BB3}" dt="2024-10-08T14:00:13.507" v="381"/>
          <ac:spMkLst>
            <pc:docMk/>
            <pc:sldMk cId="2475733401" sldId="271"/>
            <ac:spMk id="17" creationId="{48DB6CA8-58F4-F147-5009-96FF143E9A00}"/>
          </ac:spMkLst>
        </pc:spChg>
        <pc:grpChg chg="mod">
          <ac:chgData name="Lange, Anne-Mette" userId="067cd15c-f761-49f5-b6ef-972ccda10df2" providerId="ADAL" clId="{8E186E73-C730-4EB3-AB88-A52FFC579BB3}" dt="2024-10-08T14:00:13.507" v="381"/>
          <ac:grpSpMkLst>
            <pc:docMk/>
            <pc:sldMk cId="2475733401" sldId="271"/>
            <ac:grpSpMk id="7" creationId="{3566472C-2694-BDFB-8C18-F89B6D2481FA}"/>
          </ac:grpSpMkLst>
        </pc:grpChg>
        <pc:picChg chg="mod">
          <ac:chgData name="Lange, Anne-Mette" userId="067cd15c-f761-49f5-b6ef-972ccda10df2" providerId="ADAL" clId="{8E186E73-C730-4EB3-AB88-A52FFC579BB3}" dt="2024-10-08T14:00:13.507" v="381"/>
          <ac:picMkLst>
            <pc:docMk/>
            <pc:sldMk cId="2475733401" sldId="271"/>
            <ac:picMk id="11" creationId="{1320F53C-51B1-CD10-2723-C1CBD3F5B6CE}"/>
          </ac:picMkLst>
        </pc:picChg>
        <pc:picChg chg="mod">
          <ac:chgData name="Lange, Anne-Mette" userId="067cd15c-f761-49f5-b6ef-972ccda10df2" providerId="ADAL" clId="{8E186E73-C730-4EB3-AB88-A52FFC579BB3}" dt="2024-10-08T14:00:13.507" v="381"/>
          <ac:picMkLst>
            <pc:docMk/>
            <pc:sldMk cId="2475733401" sldId="271"/>
            <ac:picMk id="18" creationId="{00D1B094-594C-864F-9D41-288ED78FF5B8}"/>
          </ac:picMkLst>
        </pc:picChg>
        <pc:picChg chg="mod">
          <ac:chgData name="Lange, Anne-Mette" userId="067cd15c-f761-49f5-b6ef-972ccda10df2" providerId="ADAL" clId="{8E186E73-C730-4EB3-AB88-A52FFC579BB3}" dt="2024-10-08T14:00:13.507" v="381"/>
          <ac:picMkLst>
            <pc:docMk/>
            <pc:sldMk cId="2475733401" sldId="271"/>
            <ac:picMk id="19" creationId="{02A0156C-AFAC-129B-9952-2ABCD01539D1}"/>
          </ac:picMkLst>
        </pc:picChg>
      </pc:sldChg>
      <pc:sldChg chg="modSp mod">
        <pc:chgData name="Lange, Anne-Mette" userId="067cd15c-f761-49f5-b6ef-972ccda10df2" providerId="ADAL" clId="{8E186E73-C730-4EB3-AB88-A52FFC579BB3}" dt="2024-09-26T07:07:04.951" v="159" actId="20577"/>
        <pc:sldMkLst>
          <pc:docMk/>
          <pc:sldMk cId="1280199458" sldId="288"/>
        </pc:sldMkLst>
        <pc:spChg chg="mod">
          <ac:chgData name="Lange, Anne-Mette" userId="067cd15c-f761-49f5-b6ef-972ccda10df2" providerId="ADAL" clId="{8E186E73-C730-4EB3-AB88-A52FFC579BB3}" dt="2024-09-26T07:07:04.951" v="159" actId="20577"/>
          <ac:spMkLst>
            <pc:docMk/>
            <pc:sldMk cId="1280199458" sldId="288"/>
            <ac:spMk id="4" creationId="{6D33420F-EF94-2762-3595-40869792BFDC}"/>
          </ac:spMkLst>
        </pc:spChg>
      </pc:sldChg>
      <pc:sldChg chg="modSp mod">
        <pc:chgData name="Lange, Anne-Mette" userId="067cd15c-f761-49f5-b6ef-972ccda10df2" providerId="ADAL" clId="{8E186E73-C730-4EB3-AB88-A52FFC579BB3}" dt="2024-10-08T13:48:13.320" v="313" actId="207"/>
        <pc:sldMkLst>
          <pc:docMk/>
          <pc:sldMk cId="59736971" sldId="290"/>
        </pc:sldMkLst>
        <pc:spChg chg="mod">
          <ac:chgData name="Lange, Anne-Mette" userId="067cd15c-f761-49f5-b6ef-972ccda10df2" providerId="ADAL" clId="{8E186E73-C730-4EB3-AB88-A52FFC579BB3}" dt="2024-10-08T13:48:13.320" v="313" actId="207"/>
          <ac:spMkLst>
            <pc:docMk/>
            <pc:sldMk cId="59736971" sldId="290"/>
            <ac:spMk id="3" creationId="{F1CF4EE3-324B-96E8-A1D2-F115652C9B0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8381AF-414B-4BCE-81A4-0A6F75BC8A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DCD517-567C-4648-9668-0EBA35311F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12A7FB-C3E4-458E-9330-FFDA791D709E}" type="datetimeFigureOut">
              <a:rPr lang="en-US" smtClean="0"/>
              <a:t>10/8/2024</a:t>
            </a:fld>
            <a:endParaRPr lang="en-US"/>
          </a:p>
        </p:txBody>
      </p:sp>
      <p:sp>
        <p:nvSpPr>
          <p:cNvPr id="4" name="Footer Placeholder 3">
            <a:extLst>
              <a:ext uri="{FF2B5EF4-FFF2-40B4-BE49-F238E27FC236}">
                <a16:creationId xmlns:a16="http://schemas.microsoft.com/office/drawing/2014/main" id="{57DAF626-C698-4274-9FEF-5ECB8FF104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28C017-EF8A-4E22-B17A-061898A4FD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915D19-1439-4187-8EFF-F3A149298D40}" type="slidenum">
              <a:rPr lang="en-US" smtClean="0"/>
              <a:t>‹nr.›</a:t>
            </a:fld>
            <a:endParaRPr lang="en-US"/>
          </a:p>
        </p:txBody>
      </p:sp>
    </p:spTree>
    <p:extLst>
      <p:ext uri="{BB962C8B-B14F-4D97-AF65-F5344CB8AC3E}">
        <p14:creationId xmlns:p14="http://schemas.microsoft.com/office/powerpoint/2010/main" val="355628171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89D0DD-81A8-480E-886F-2C5E662EB20D}" type="datetimeFigureOut">
              <a:rPr lang="en-US" smtClean="0"/>
              <a:t>10/8/2024</a:t>
            </a:fld>
            <a:endParaRPr lang="en-US"/>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4018D2-26EA-4626-92F2-1F10E443FD0D}" type="slidenum">
              <a:rPr lang="en-US" smtClean="0"/>
              <a:t>‹nr.›</a:t>
            </a:fld>
            <a:endParaRPr lang="en-US"/>
          </a:p>
        </p:txBody>
      </p:sp>
    </p:spTree>
    <p:extLst>
      <p:ext uri="{BB962C8B-B14F-4D97-AF65-F5344CB8AC3E}">
        <p14:creationId xmlns:p14="http://schemas.microsoft.com/office/powerpoint/2010/main" val="4281352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wellspect.dk/education/artikler/cystocel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noProof="0" dirty="0">
                <a:solidFill>
                  <a:schemeClr val="accent3"/>
                </a:solidFill>
              </a:rPr>
              <a:t>Materialet er udviklet i samarbejde med sundhedspersonale i Sverige, Danmark, Italien og Spanien og følger EAUN’s RIK-retningslinjer fra 2024.</a:t>
            </a:r>
          </a:p>
          <a:p>
            <a:r>
              <a:rPr lang="da-DK" noProof="0" dirty="0">
                <a:solidFill>
                  <a:schemeClr val="accent3"/>
                </a:solidFill>
              </a:rPr>
              <a:t>Det er tiltænkt sundhedspersonale, som møder RIK-patienter med tilbagevendende UVI’er.</a:t>
            </a:r>
          </a:p>
          <a:p>
            <a:r>
              <a:rPr lang="da-DK" noProof="0" dirty="0">
                <a:solidFill>
                  <a:schemeClr val="accent3"/>
                </a:solidFill>
              </a:rPr>
              <a:t>Formålet er at facilitere det bedste værktøj for sundhedspersonalet til patienterne, og at materialet kan bruges som tjekliste.</a:t>
            </a:r>
          </a:p>
        </p:txBody>
      </p:sp>
      <p:sp>
        <p:nvSpPr>
          <p:cNvPr id="4" name="Slide Number Placeholder 3"/>
          <p:cNvSpPr>
            <a:spLocks noGrp="1"/>
          </p:cNvSpPr>
          <p:nvPr>
            <p:ph type="sldNum" sz="quarter" idx="5"/>
          </p:nvPr>
        </p:nvSpPr>
        <p:spPr/>
        <p:txBody>
          <a:bodyPr/>
          <a:lstStyle/>
          <a:p>
            <a:fld id="{6D4018D2-26EA-4626-92F2-1F10E443FD0D}" type="slidenum">
              <a:rPr lang="en-US" smtClean="0"/>
              <a:t>1</a:t>
            </a:fld>
            <a:endParaRPr lang="en-US"/>
          </a:p>
        </p:txBody>
      </p:sp>
    </p:spTree>
    <p:extLst>
      <p:ext uri="{BB962C8B-B14F-4D97-AF65-F5344CB8AC3E}">
        <p14:creationId xmlns:p14="http://schemas.microsoft.com/office/powerpoint/2010/main" val="4188848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A89390-C1DF-1F38-E7F2-EEE4C822B12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4BAC37F-098C-1DA7-67E7-91890A4D9A1C}"/>
              </a:ext>
            </a:extLst>
          </p:cNvPr>
          <p:cNvSpPr txBox="1">
            <a:spLocks noGrp="1"/>
          </p:cNvSpPr>
          <p:nvPr>
            <p:ph type="body" sz="quarter" idx="1"/>
          </p:nvPr>
        </p:nvSpPr>
        <p:spPr/>
        <p:txBody>
          <a:bodyPr/>
          <a:lstStyle/>
          <a:p>
            <a:pPr lvl="0"/>
            <a:r>
              <a:rPr lang="da-DK" dirty="0"/>
              <a:t>I venstre kolonne finder du førstehåndsundersøgelsen, som en UVI skal gennemgå i en trinvis procedure, her med hyperlinks til dybdegående information.</a:t>
            </a:r>
          </a:p>
          <a:p>
            <a:pPr lvl="0"/>
            <a:r>
              <a:rPr lang="da-DK" dirty="0"/>
              <a:t>I højre kolonne er områder for yderligere undersøgelser, hvis det er nødvendigt.</a:t>
            </a:r>
          </a:p>
          <a:p>
            <a:pPr lvl="0"/>
            <a:endParaRPr lang="da-DK" dirty="0"/>
          </a:p>
          <a:p>
            <a:pPr lvl="0"/>
            <a:r>
              <a:rPr lang="da-DK" dirty="0"/>
              <a:t>Avanceret undersøgelse anbefales, hvis noget af følgende opstår:</a:t>
            </a:r>
          </a:p>
          <a:p>
            <a:pPr lvl="0"/>
            <a:r>
              <a:rPr lang="da-DK" dirty="0"/>
              <a:t>- Patienten har en negativ urinkultur og har samtidig symptomer fra urinvejene.</a:t>
            </a:r>
          </a:p>
          <a:p>
            <a:pPr lvl="0"/>
            <a:r>
              <a:rPr lang="da-DK" dirty="0"/>
              <a:t>- Patienten oplever tilbagevendende symptomer og har fået antibiotika, der ikke virkede.</a:t>
            </a:r>
          </a:p>
          <a:p>
            <a:pPr lvl="0"/>
            <a:r>
              <a:rPr lang="da-DK" dirty="0"/>
              <a:t>- Hvis der er mistanke om blære- eller nyresten.</a:t>
            </a:r>
            <a:endParaRPr lang="en" dirty="0"/>
          </a:p>
        </p:txBody>
      </p:sp>
      <p:sp>
        <p:nvSpPr>
          <p:cNvPr id="4" name="Slide Number Placeholder 3">
            <a:extLst>
              <a:ext uri="{FF2B5EF4-FFF2-40B4-BE49-F238E27FC236}">
                <a16:creationId xmlns:a16="http://schemas.microsoft.com/office/drawing/2014/main" id="{A0AD08A1-7720-753A-E43F-90CFCBB29587}"/>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D2F0F75-A426-4041-9DD1-A4E2CA4317C9}" type="slidenum">
              <a:t>10</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105000"/>
              </a:lnSpc>
              <a:spcAft>
                <a:spcPts val="800"/>
              </a:spcAft>
            </a:pPr>
            <a:r>
              <a:rPr lang="da-DK" sz="1200" b="1" noProof="0" dirty="0">
                <a:latin typeface="Calibri"/>
                <a:ea typeface="Calibri"/>
                <a:cs typeface="Calibri"/>
              </a:rPr>
              <a:t>Katetervalg</a:t>
            </a:r>
            <a:r>
              <a:rPr lang="en-US" sz="1200" b="1" noProof="0" dirty="0">
                <a:latin typeface="Calibri"/>
                <a:ea typeface="Calibri"/>
                <a:cs typeface="Calibri"/>
              </a:rPr>
              <a:t>: </a:t>
            </a:r>
            <a:r>
              <a:rPr lang="da-DK" sz="1200" noProof="0" dirty="0">
                <a:latin typeface="Calibri"/>
                <a:ea typeface="Calibri"/>
                <a:cs typeface="Calibri"/>
              </a:rPr>
              <a:t>Gennemgå katetermulighederne sammen med patienten.</a:t>
            </a:r>
          </a:p>
          <a:p>
            <a:pPr>
              <a:lnSpc>
                <a:spcPct val="105000"/>
              </a:lnSpc>
              <a:spcAft>
                <a:spcPts val="800"/>
              </a:spcAft>
            </a:pPr>
            <a:r>
              <a:rPr lang="da-DK" sz="1200" noProof="0" dirty="0">
                <a:latin typeface="Calibri"/>
                <a:ea typeface="Calibri"/>
                <a:cs typeface="Calibri"/>
              </a:rPr>
              <a:t>Sørg for, at den korrekte kateterlængde bruges for at forhindre resterende urin i blæren. Ved større charrière-størrelse opnås et højere flow, tjek at kateterets optimale diameter er brugt. Det kan være nødvendigt at vurdere patienten med en blærescanning efter kateterisering for at bekræfte, at blæren er helt tom.</a:t>
            </a:r>
          </a:p>
          <a:p>
            <a:pPr>
              <a:lnSpc>
                <a:spcPct val="105000"/>
              </a:lnSpc>
              <a:spcAft>
                <a:spcPts val="800"/>
              </a:spcAft>
            </a:pPr>
            <a:r>
              <a:rPr lang="da-DK" sz="1200" noProof="0" dirty="0">
                <a:latin typeface="Calibri"/>
                <a:ea typeface="Calibri"/>
                <a:cs typeface="Calibri"/>
              </a:rPr>
              <a:t>Tilpasning til livsstil betyder normalt, at der anvendes forskellige typer katetre afhængig af forskellige situationer, f.eks. når du er i hjemmemiljøet, på arbejde, rejser eller under træning. </a:t>
            </a:r>
          </a:p>
          <a:p>
            <a:pPr>
              <a:lnSpc>
                <a:spcPct val="105000"/>
              </a:lnSpc>
              <a:spcAft>
                <a:spcPts val="800"/>
              </a:spcAft>
            </a:pPr>
            <a:endParaRPr lang="da-DK" sz="1200" noProof="0" dirty="0">
              <a:latin typeface="Calibri"/>
              <a:ea typeface="Calibri"/>
              <a:cs typeface="Calibri"/>
            </a:endParaRPr>
          </a:p>
          <a:p>
            <a:pPr>
              <a:lnSpc>
                <a:spcPct val="105000"/>
              </a:lnSpc>
              <a:spcAft>
                <a:spcPts val="800"/>
              </a:spcAft>
            </a:pPr>
            <a:r>
              <a:rPr lang="da-DK" sz="1200" noProof="0" dirty="0">
                <a:latin typeface="Calibri"/>
                <a:ea typeface="Calibri"/>
                <a:cs typeface="Calibri"/>
              </a:rPr>
              <a:t>Katetervalget bør være individuelt og tilpasset situationen, for at patienten får bedre teknik og tilslutning til terapien.</a:t>
            </a:r>
          </a:p>
          <a:p>
            <a:pPr>
              <a:lnSpc>
                <a:spcPct val="105000"/>
              </a:lnSpc>
              <a:spcAft>
                <a:spcPts val="800"/>
              </a:spcAft>
            </a:pPr>
            <a:r>
              <a:rPr lang="da-DK" sz="1200" noProof="0" dirty="0">
                <a:latin typeface="Calibri"/>
                <a:ea typeface="Calibri"/>
                <a:cs typeface="Calibri"/>
              </a:rPr>
              <a:t>RIK-frekvensen: Antallet af kateteriseringer pr. dag varierer. Hos voksne er en regelmæssig kateterisering hyppigt nok til at undgå et blærevolumen &gt; 400 ml, men vejledning gives også af urodynamiske fund såsom blærevolumen, detrusortryk ved fyldning, tilstedeværelse af refluks og nyrefunktion. Øg RIK-frekvensen, hvis patienten stadig har vandladningstrang, eller har motorisk rastløshed eller spasticitet. (EAUN retningslinjer 2024)</a:t>
            </a:r>
          </a:p>
          <a:p>
            <a:pPr>
              <a:lnSpc>
                <a:spcPct val="105000"/>
              </a:lnSpc>
              <a:spcAft>
                <a:spcPts val="800"/>
              </a:spcAft>
            </a:pPr>
            <a:r>
              <a:rPr lang="da-DK" sz="1200" noProof="0" dirty="0">
                <a:latin typeface="Calibri"/>
                <a:ea typeface="Calibri"/>
                <a:cs typeface="Calibri"/>
              </a:rPr>
              <a:t>Er der klinisk evidens for kateteret - også til langtidsbrug?</a:t>
            </a:r>
            <a:endParaRPr lang="en-US" sz="1200" noProof="0" dirty="0">
              <a:latin typeface="Calibri" pitchFamily="34"/>
              <a:cs typeface="Times New Roman" pitchFamily="18"/>
            </a:endParaRPr>
          </a:p>
        </p:txBody>
      </p:sp>
      <p:sp>
        <p:nvSpPr>
          <p:cNvPr id="4" name="Slide Number Placeholder 3"/>
          <p:cNvSpPr>
            <a:spLocks noGrp="1"/>
          </p:cNvSpPr>
          <p:nvPr>
            <p:ph type="sldNum" sz="quarter" idx="5"/>
          </p:nvPr>
        </p:nvSpPr>
        <p:spPr/>
        <p:txBody>
          <a:bodyPr/>
          <a:lstStyle/>
          <a:p>
            <a:pPr lvl="0"/>
            <a:fld id="{BF2D3292-3E1C-404D-A455-52612BCC53C4}" type="slidenum">
              <a:rPr lang="sv-SE" smtClean="0"/>
              <a:t>11</a:t>
            </a:fld>
            <a:endParaRPr lang="sv-SE"/>
          </a:p>
        </p:txBody>
      </p:sp>
    </p:spTree>
    <p:extLst>
      <p:ext uri="{BB962C8B-B14F-4D97-AF65-F5344CB8AC3E}">
        <p14:creationId xmlns:p14="http://schemas.microsoft.com/office/powerpoint/2010/main" val="3294547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lnSpc>
                <a:spcPct val="105000"/>
              </a:lnSpc>
              <a:spcAft>
                <a:spcPts val="800"/>
              </a:spcAft>
            </a:pPr>
            <a:r>
              <a:rPr lang="da-DK" sz="1200" b="1" dirty="0"/>
              <a:t>Produkthåndtering:</a:t>
            </a:r>
          </a:p>
          <a:p>
            <a:pPr lvl="0">
              <a:lnSpc>
                <a:spcPct val="105000"/>
              </a:lnSpc>
              <a:spcAft>
                <a:spcPts val="800"/>
              </a:spcAft>
            </a:pPr>
            <a:endParaRPr lang="da-DK" sz="1200" b="0" dirty="0"/>
          </a:p>
          <a:p>
            <a:pPr lvl="0">
              <a:lnSpc>
                <a:spcPct val="105000"/>
              </a:lnSpc>
              <a:spcAft>
                <a:spcPts val="800"/>
              </a:spcAft>
            </a:pPr>
            <a:r>
              <a:rPr lang="da-DK" sz="1200" b="0" dirty="0"/>
              <a:t>Se/tjek hvordan patienten håndterer kateteret og RIK-proceduren.</a:t>
            </a:r>
          </a:p>
          <a:p>
            <a:pPr lvl="0">
              <a:lnSpc>
                <a:spcPct val="105000"/>
              </a:lnSpc>
              <a:spcAft>
                <a:spcPts val="800"/>
              </a:spcAft>
            </a:pPr>
            <a:r>
              <a:rPr lang="da-DK" sz="1200" b="0" dirty="0"/>
              <a:t>Vælg et kateter, der er nemt at bruge, åbn pakken korrekt og følg vejledningen.</a:t>
            </a:r>
          </a:p>
          <a:p>
            <a:pPr lvl="0">
              <a:lnSpc>
                <a:spcPct val="105000"/>
              </a:lnSpc>
              <a:spcAft>
                <a:spcPts val="800"/>
              </a:spcAft>
            </a:pPr>
            <a:endParaRPr lang="da-DK" sz="1200" b="0" dirty="0"/>
          </a:p>
          <a:p>
            <a:pPr lvl="0">
              <a:lnSpc>
                <a:spcPct val="105000"/>
              </a:lnSpc>
              <a:spcAft>
                <a:spcPts val="800"/>
              </a:spcAft>
            </a:pPr>
            <a:r>
              <a:rPr lang="da-DK" sz="1200" b="0" dirty="0"/>
              <a:t>Er det den rigtige type kateter til det individuelle behov? Katetervalget bør være individuelt tilpasset patientens livsstil og arbejdssituation mv.</a:t>
            </a:r>
          </a:p>
          <a:p>
            <a:pPr lvl="0">
              <a:lnSpc>
                <a:spcPct val="105000"/>
              </a:lnSpc>
              <a:spcAft>
                <a:spcPts val="800"/>
              </a:spcAft>
            </a:pPr>
            <a:r>
              <a:rPr lang="da-DK" sz="1200" b="0" dirty="0"/>
              <a:t>Holdes kateteret rent under RIK? Kateterets sterilitet skal bevares under proceduren, og de påtænkte indføringshjælpemidler skal anvendes. Et håndtag på produktet kan være med til at få et stabilt greb, samt være med til at undgå at have hånden nede på toilettet. LoFric Elle muliggør en mere hygiejnisk kateteriseringsteknik og øget rækkevidde samt bedre overblik til indføring af kateteret.</a:t>
            </a:r>
          </a:p>
          <a:p>
            <a:pPr lvl="0">
              <a:lnSpc>
                <a:spcPct val="105000"/>
              </a:lnSpc>
              <a:spcAft>
                <a:spcPts val="800"/>
              </a:spcAft>
            </a:pPr>
            <a:r>
              <a:rPr lang="da-DK" sz="1200" b="0" dirty="0"/>
              <a:t>Har kateteret et hydrofilt overfladelag, der bevares både ved indføring og udtagning af kateteret? Hydrofile katetre er bevist i kliniske undersøgelser at reducere risikoen for UVI med 64 % (Li et al 2013)</a:t>
            </a:r>
            <a:endParaRPr lang="sv-SE" b="0" dirty="0"/>
          </a:p>
        </p:txBody>
      </p:sp>
      <p:sp>
        <p:nvSpPr>
          <p:cNvPr id="4" name="Slide Number Placeholder 3"/>
          <p:cNvSpPr>
            <a:spLocks noGrp="1"/>
          </p:cNvSpPr>
          <p:nvPr>
            <p:ph type="sldNum" sz="quarter" idx="5"/>
          </p:nvPr>
        </p:nvSpPr>
        <p:spPr/>
        <p:txBody>
          <a:bodyPr/>
          <a:lstStyle/>
          <a:p>
            <a:pPr lvl="0"/>
            <a:fld id="{BF2D3292-3E1C-404D-A455-52612BCC53C4}" type="slidenum">
              <a:rPr lang="sv-SE" smtClean="0"/>
              <a:t>12</a:t>
            </a:fld>
            <a:endParaRPr lang="sv-SE"/>
          </a:p>
        </p:txBody>
      </p:sp>
    </p:spTree>
    <p:extLst>
      <p:ext uri="{BB962C8B-B14F-4D97-AF65-F5344CB8AC3E}">
        <p14:creationId xmlns:p14="http://schemas.microsoft.com/office/powerpoint/2010/main" val="856358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105000"/>
              </a:lnSpc>
              <a:spcAft>
                <a:spcPts val="800"/>
              </a:spcAft>
            </a:pPr>
            <a:r>
              <a:rPr lang="en" sz="1200" b="1" dirty="0"/>
              <a:t>Non-touch technology: </a:t>
            </a:r>
            <a:r>
              <a:rPr lang="da-DK" sz="1200" b="0" dirty="0"/>
              <a:t>Sørg for, at kateteret har et håndtag, der er let at holde ved, og som hjælper brugeren med at holde kateteret uden at skulle røre kateterets overflade før og under kateterisering. Dette giver brugeren mere kontrol og gør det nemt at føre kateteret ind i urinrøret. Derudover hjælper det brugeren med at undgå at røre ved selve kateteret, hvilket gør proceduren mere hygiejnisk og reducerer risikoen for at introducere fremmede bakterier.</a:t>
            </a:r>
          </a:p>
          <a:p>
            <a:pPr>
              <a:lnSpc>
                <a:spcPct val="105000"/>
              </a:lnSpc>
              <a:spcAft>
                <a:spcPts val="800"/>
              </a:spcAft>
            </a:pPr>
            <a:r>
              <a:rPr lang="da-DK" sz="1200" b="0" dirty="0"/>
              <a:t>(EAUN RIK-retningslinjer 2024)</a:t>
            </a:r>
            <a:endParaRPr lang="sv-SE" dirty="0"/>
          </a:p>
        </p:txBody>
      </p:sp>
      <p:sp>
        <p:nvSpPr>
          <p:cNvPr id="4" name="Slide Number Placeholder 3"/>
          <p:cNvSpPr>
            <a:spLocks noGrp="1"/>
          </p:cNvSpPr>
          <p:nvPr>
            <p:ph type="sldNum" sz="quarter" idx="5"/>
          </p:nvPr>
        </p:nvSpPr>
        <p:spPr/>
        <p:txBody>
          <a:bodyPr/>
          <a:lstStyle/>
          <a:p>
            <a:pPr lvl="0"/>
            <a:fld id="{BF2D3292-3E1C-404D-A455-52612BCC53C4}" type="slidenum">
              <a:rPr lang="sv-SE" smtClean="0"/>
              <a:t>13</a:t>
            </a:fld>
            <a:endParaRPr lang="sv-SE"/>
          </a:p>
        </p:txBody>
      </p:sp>
    </p:spTree>
    <p:extLst>
      <p:ext uri="{BB962C8B-B14F-4D97-AF65-F5344CB8AC3E}">
        <p14:creationId xmlns:p14="http://schemas.microsoft.com/office/powerpoint/2010/main" val="3838083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DF4874-180A-5502-D11D-CD8F3C50793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78E1147-178D-F75B-0BB6-1231EAB7A05F}"/>
              </a:ext>
            </a:extLst>
          </p:cNvPr>
          <p:cNvSpPr txBox="1">
            <a:spLocks noGrp="1"/>
          </p:cNvSpPr>
          <p:nvPr>
            <p:ph type="body" sz="quarter" idx="1"/>
          </p:nvPr>
        </p:nvSpPr>
        <p:spPr/>
        <p:txBody>
          <a:bodyPr/>
          <a:lstStyle/>
          <a:p>
            <a:r>
              <a:rPr lang="en" b="1" dirty="0"/>
              <a:t>Vask hænder </a:t>
            </a:r>
            <a:r>
              <a:rPr lang="en" dirty="0"/>
              <a:t>med vand og sæbe inden hver kateterisering. </a:t>
            </a:r>
            <a:r>
              <a:rPr lang="da-DK" sz="1200" dirty="0"/>
              <a:t>Vær opmærksom på, hvordan dette kan løses, hvis håndvasken foregår uden for privaten (offentlige toiletter) og især, hvis personen sidder i kørestol (snavset gulv og at røre ved hjulene efter håndvask)  sørg for at holde rene hænder før kateterisering.</a:t>
            </a:r>
          </a:p>
          <a:p>
            <a:r>
              <a:rPr lang="da-DK" sz="1200" dirty="0"/>
              <a:t>Håndsprit bør bruges før kateterisering på et offentligt toilet.</a:t>
            </a:r>
          </a:p>
          <a:p>
            <a:r>
              <a:rPr lang="da-DK" dirty="0"/>
              <a:t>Udfør daglig </a:t>
            </a:r>
            <a:r>
              <a:rPr lang="en" b="1" dirty="0"/>
              <a:t>intimhygiejne </a:t>
            </a:r>
            <a:r>
              <a:rPr lang="en" b="0" dirty="0"/>
              <a:t>med uparfumeret sæbe </a:t>
            </a:r>
            <a:r>
              <a:rPr lang="en" dirty="0"/>
              <a:t>(</a:t>
            </a:r>
            <a:r>
              <a:rPr lang="en" b="1" dirty="0"/>
              <a:t>ikke antibakteriel </a:t>
            </a:r>
            <a:r>
              <a:rPr lang="en" dirty="0"/>
              <a:t>sæbe), eller udelukkende lunkent vand for ikke at udtørre </a:t>
            </a:r>
            <a:r>
              <a:rPr lang="da-DK" dirty="0"/>
              <a:t>slimhinder/ ændre pH/ forstyrre normal bakterieflora. Vask mellemkødet om nødvendigt (f.eks. efter fækal lækage eller større urinlækage).</a:t>
            </a:r>
          </a:p>
          <a:p>
            <a:r>
              <a:rPr lang="en" b="1" dirty="0"/>
              <a:t>Kvinder</a:t>
            </a:r>
            <a:r>
              <a:rPr lang="en" dirty="0"/>
              <a:t> skal altid vaske sig forfra og bagud. </a:t>
            </a:r>
            <a:r>
              <a:rPr lang="en" b="1" dirty="0"/>
              <a:t>Mænd</a:t>
            </a:r>
            <a:r>
              <a:rPr lang="en" b="0" dirty="0"/>
              <a:t> skal også huske at vaske sig under forhuden. </a:t>
            </a:r>
            <a:endParaRPr lang="en" sz="1200" b="0" dirty="0">
              <a:solidFill>
                <a:srgbClr val="1E1E1E"/>
              </a:solidFill>
              <a:latin typeface="Lato"/>
              <a:ea typeface="Lato"/>
              <a:cs typeface="Lato"/>
            </a:endParaRPr>
          </a:p>
        </p:txBody>
      </p:sp>
      <p:sp>
        <p:nvSpPr>
          <p:cNvPr id="4" name="Slide Number Placeholder 3">
            <a:extLst>
              <a:ext uri="{FF2B5EF4-FFF2-40B4-BE49-F238E27FC236}">
                <a16:creationId xmlns:a16="http://schemas.microsoft.com/office/drawing/2014/main" id="{5E745E55-F5C0-7E4E-2A49-1D7686974DC3}"/>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DBA8F44-0B80-4E00-9F08-1F7FB0F068F9}" type="slidenum">
              <a:t>14</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92E6E8-C326-C891-4B53-E70022DDF4B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E54E94E-CD06-7378-D24D-86A8F325D78E}"/>
              </a:ext>
            </a:extLst>
          </p:cNvPr>
          <p:cNvSpPr txBox="1">
            <a:spLocks noGrp="1"/>
          </p:cNvSpPr>
          <p:nvPr>
            <p:ph type="body" sz="quarter" idx="1"/>
          </p:nvPr>
        </p:nvSpPr>
        <p:spPr/>
        <p:txBody>
          <a:bodyPr/>
          <a:lstStyle/>
          <a:p>
            <a:pPr marL="0" marR="0" lvl="0" indent="0" algn="l" defTabSz="914400" rtl="0" eaLnBrk="1" fontAlgn="auto" latinLnBrk="0" hangingPunct="1">
              <a:lnSpc>
                <a:spcPct val="105000"/>
              </a:lnSpc>
              <a:spcBef>
                <a:spcPts val="0"/>
              </a:spcBef>
              <a:spcAft>
                <a:spcPts val="800"/>
              </a:spcAft>
              <a:buClrTx/>
              <a:buSzTx/>
              <a:buFontTx/>
              <a:buNone/>
              <a:tabLst/>
              <a:defRPr/>
            </a:pPr>
            <a:r>
              <a:rPr lang="da-DK" sz="1200" dirty="0">
                <a:latin typeface="Calibri"/>
                <a:cs typeface="Calibri"/>
              </a:rPr>
              <a:t>Sørg for, at kateteriseringsteknikken er korrekt, og at kateteret ikke fjernes for hurtigt. Hos nye RIK-brugere kan det ske, at kateteret fjernes, før tømningen er fuldført.</a:t>
            </a:r>
          </a:p>
          <a:p>
            <a:pPr marL="0" marR="0" lvl="0" indent="0" algn="l" defTabSz="914400" rtl="0" eaLnBrk="1" fontAlgn="auto" latinLnBrk="0" hangingPunct="1">
              <a:lnSpc>
                <a:spcPct val="105000"/>
              </a:lnSpc>
              <a:spcBef>
                <a:spcPts val="0"/>
              </a:spcBef>
              <a:spcAft>
                <a:spcPts val="800"/>
              </a:spcAft>
              <a:buClrTx/>
              <a:buSzTx/>
              <a:buFontTx/>
              <a:buNone/>
              <a:tabLst/>
              <a:defRPr/>
            </a:pPr>
            <a:r>
              <a:rPr lang="da-DK" sz="1200" dirty="0">
                <a:latin typeface="Calibri"/>
                <a:cs typeface="Calibri"/>
              </a:rPr>
              <a:t>Skift position for at få en bedre tømningseffekt. Blæredivertikler kan forårsage ufuldstændig tømning. Nogle katetre er for korte til at tømme blæren helt, øjnene når ikke helt ind i blæren, da blæren kollapser ved tømning.</a:t>
            </a:r>
          </a:p>
          <a:p>
            <a:pPr marL="0" marR="0" lvl="0" indent="0" algn="l" defTabSz="914400" rtl="0" eaLnBrk="1" fontAlgn="auto" latinLnBrk="0" hangingPunct="1">
              <a:lnSpc>
                <a:spcPct val="105000"/>
              </a:lnSpc>
              <a:spcBef>
                <a:spcPts val="0"/>
              </a:spcBef>
              <a:spcAft>
                <a:spcPts val="800"/>
              </a:spcAft>
              <a:buClrTx/>
              <a:buSzTx/>
              <a:buFontTx/>
              <a:buNone/>
              <a:tabLst/>
              <a:defRPr/>
            </a:pPr>
            <a:r>
              <a:rPr lang="da-DK" sz="1200" dirty="0">
                <a:latin typeface="Calibri"/>
                <a:cs typeface="Calibri"/>
              </a:rPr>
              <a:t>Nogle gange er det nødvendigt at øge kateterets charrière-størrelse.</a:t>
            </a:r>
          </a:p>
          <a:p>
            <a:pPr marL="0" marR="0" lvl="0" indent="0" algn="l" defTabSz="914400" rtl="0" eaLnBrk="1" fontAlgn="auto" latinLnBrk="0" hangingPunct="1">
              <a:lnSpc>
                <a:spcPct val="105000"/>
              </a:lnSpc>
              <a:spcBef>
                <a:spcPts val="0"/>
              </a:spcBef>
              <a:spcAft>
                <a:spcPts val="800"/>
              </a:spcAft>
              <a:buClrTx/>
              <a:buSzTx/>
              <a:buFontTx/>
              <a:buNone/>
              <a:tabLst/>
              <a:defRPr/>
            </a:pPr>
            <a:r>
              <a:rPr lang="da-DK" sz="1200" dirty="0">
                <a:latin typeface="Calibri"/>
                <a:cs typeface="Calibri"/>
              </a:rPr>
              <a:t>Sørg for, at positionen for RIK er optimal, dvs. personer, der udfører RIK i sengen, kan ikke tømme helt. Ved at hæve den øverste del af sengen opnås en bedre position. Er toilettet på arbejdspladsen tilpasset, så fuldstændig tømning kan finde sted?</a:t>
            </a:r>
          </a:p>
          <a:p>
            <a:pPr marL="0" marR="0" lvl="0" indent="0" algn="l" defTabSz="914400" rtl="0" eaLnBrk="1" fontAlgn="auto" latinLnBrk="0" hangingPunct="1">
              <a:lnSpc>
                <a:spcPct val="105000"/>
              </a:lnSpc>
              <a:spcBef>
                <a:spcPts val="0"/>
              </a:spcBef>
              <a:spcAft>
                <a:spcPts val="800"/>
              </a:spcAft>
              <a:buClrTx/>
              <a:buSzTx/>
              <a:buFontTx/>
              <a:buNone/>
              <a:tabLst/>
              <a:defRPr/>
            </a:pPr>
            <a:r>
              <a:rPr lang="da-DK" sz="1200" dirty="0">
                <a:latin typeface="Calibri"/>
                <a:cs typeface="Calibri"/>
              </a:rPr>
              <a:t>Overvej behovet for tilstrækkelig rækkevidde hos en overvægtig person. En større kropsvægt kan kræve et længere kateter for at udføre kateterisering tilstrækkeligt.</a:t>
            </a:r>
          </a:p>
          <a:p>
            <a:pPr marL="0" marR="0" lvl="0" indent="0" algn="l" defTabSz="914400" rtl="0" eaLnBrk="1" fontAlgn="auto" latinLnBrk="0" hangingPunct="1">
              <a:lnSpc>
                <a:spcPct val="105000"/>
              </a:lnSpc>
              <a:spcBef>
                <a:spcPts val="0"/>
              </a:spcBef>
              <a:spcAft>
                <a:spcPts val="800"/>
              </a:spcAft>
              <a:buClrTx/>
              <a:buSzTx/>
              <a:buFontTx/>
              <a:buNone/>
              <a:tabLst/>
              <a:defRPr/>
            </a:pPr>
            <a:r>
              <a:rPr lang="da-DK" sz="1200" dirty="0">
                <a:latin typeface="Calibri"/>
                <a:cs typeface="Calibri"/>
              </a:rPr>
              <a:t>Det kan være nødvendigt at vurdere om der er resturin efter RIK ved at bruge en blærescanner.</a:t>
            </a:r>
            <a:endParaRPr lang="en" dirty="0">
              <a:cs typeface="Calibri"/>
            </a:endParaRPr>
          </a:p>
        </p:txBody>
      </p:sp>
      <p:sp>
        <p:nvSpPr>
          <p:cNvPr id="4" name="Slide Number Placeholder 3">
            <a:extLst>
              <a:ext uri="{FF2B5EF4-FFF2-40B4-BE49-F238E27FC236}">
                <a16:creationId xmlns:a16="http://schemas.microsoft.com/office/drawing/2014/main" id="{40521D8A-D4E2-7393-6EE4-DB738F7AF9EA}"/>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4427F62-6F70-47FC-B98F-6920FBF754DA}" type="slidenum">
              <a:t>15</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lnSpc>
                <a:spcPct val="105000"/>
              </a:lnSpc>
              <a:spcAft>
                <a:spcPts val="800"/>
              </a:spcAft>
            </a:pPr>
            <a:r>
              <a:rPr lang="da-DK" sz="1200" b="0" dirty="0">
                <a:latin typeface="Calibri" pitchFamily="34"/>
              </a:rPr>
              <a:t>En positiv nitrit vil blive opnået for infektioner forårsaget af de mest almindelige gram-negative uropatogener (E. Coli, Proteus, Klebsiella)</a:t>
            </a:r>
          </a:p>
          <a:p>
            <a:pPr lvl="0">
              <a:lnSpc>
                <a:spcPct val="105000"/>
              </a:lnSpc>
              <a:spcAft>
                <a:spcPts val="800"/>
              </a:spcAft>
            </a:pPr>
            <a:r>
              <a:rPr lang="da-DK" sz="1200" b="0" dirty="0">
                <a:latin typeface="Calibri" pitchFamily="34"/>
              </a:rPr>
              <a:t>Tværtimod vil nitrit være negativt ved gram-positive infektioner (typisk forårsaget af stafylokokker, streptokokker, enterokokker) og ved pseudomonas-infektion.</a:t>
            </a:r>
          </a:p>
          <a:p>
            <a:pPr lvl="0">
              <a:lnSpc>
                <a:spcPct val="105000"/>
              </a:lnSpc>
              <a:spcAft>
                <a:spcPts val="800"/>
              </a:spcAft>
            </a:pPr>
            <a:r>
              <a:rPr lang="da-DK" sz="1200" b="0" dirty="0">
                <a:latin typeface="Calibri" pitchFamily="34"/>
              </a:rPr>
              <a:t>I tilfælde af negativ nitrittest har leukocyttesten størst værdi og indikerer betændelse i blæren.</a:t>
            </a:r>
          </a:p>
          <a:p>
            <a:pPr lvl="0">
              <a:lnSpc>
                <a:spcPct val="105000"/>
              </a:lnSpc>
              <a:spcAft>
                <a:spcPts val="800"/>
              </a:spcAft>
            </a:pPr>
            <a:endParaRPr lang="da-DK" sz="1200" b="0" dirty="0">
              <a:latin typeface="Calibri" pitchFamily="34"/>
            </a:endParaRPr>
          </a:p>
          <a:p>
            <a:pPr lvl="0">
              <a:lnSpc>
                <a:spcPct val="105000"/>
              </a:lnSpc>
              <a:spcAft>
                <a:spcPts val="800"/>
              </a:spcAft>
            </a:pPr>
            <a:r>
              <a:rPr lang="da-DK" sz="1200" b="0" dirty="0">
                <a:latin typeface="Calibri" pitchFamily="34"/>
              </a:rPr>
              <a:t>Hvis der ses glukose på urinpinden, er det tegn på en diabetespatient og dermed en øget risiko for UVI. En person med diabetes og/eller insulinniveauer, der ikke er korrekt justeret, kræver, at patienten henvises til eksperter på området for yderligere undersøgelse.</a:t>
            </a:r>
          </a:p>
          <a:p>
            <a:pPr lvl="0">
              <a:lnSpc>
                <a:spcPct val="105000"/>
              </a:lnSpc>
              <a:spcAft>
                <a:spcPts val="800"/>
              </a:spcAft>
            </a:pPr>
            <a:r>
              <a:rPr lang="da-DK" sz="1200" b="0" dirty="0">
                <a:latin typeface="Calibri" pitchFamily="34"/>
              </a:rPr>
              <a:t>Ustabilt blodsukker kan øge risikoen for UVI eller fungere som føde for bakterierne og booster dem (hypoteser at overveje).</a:t>
            </a:r>
          </a:p>
          <a:p>
            <a:pPr lvl="0">
              <a:lnSpc>
                <a:spcPct val="105000"/>
              </a:lnSpc>
              <a:spcAft>
                <a:spcPts val="800"/>
              </a:spcAft>
            </a:pPr>
            <a:endParaRPr lang="da-DK" sz="1200" b="0" dirty="0">
              <a:latin typeface="Calibri" pitchFamily="34"/>
            </a:endParaRPr>
          </a:p>
          <a:p>
            <a:pPr lvl="0">
              <a:lnSpc>
                <a:spcPct val="105000"/>
              </a:lnSpc>
              <a:spcAft>
                <a:spcPts val="800"/>
              </a:spcAft>
            </a:pPr>
            <a:r>
              <a:rPr lang="da-DK" sz="1200" b="0" dirty="0">
                <a:latin typeface="Calibri" pitchFamily="34"/>
              </a:rPr>
              <a:t>Bemærk, at medicinen Jardiance (bruges til diabetes samt slankekure (vægttab)) udskiller glukose i urinen.</a:t>
            </a:r>
            <a:endParaRPr lang="sv-SE" sz="1200" dirty="0">
              <a:latin typeface="Calibri" pitchFamily="34"/>
            </a:endParaRPr>
          </a:p>
        </p:txBody>
      </p:sp>
      <p:sp>
        <p:nvSpPr>
          <p:cNvPr id="4" name="Slide Number Placeholder 3"/>
          <p:cNvSpPr>
            <a:spLocks noGrp="1"/>
          </p:cNvSpPr>
          <p:nvPr>
            <p:ph type="sldNum" sz="quarter" idx="5"/>
          </p:nvPr>
        </p:nvSpPr>
        <p:spPr/>
        <p:txBody>
          <a:bodyPr/>
          <a:lstStyle/>
          <a:p>
            <a:pPr lvl="0"/>
            <a:fld id="{BF2D3292-3E1C-404D-A455-52612BCC53C4}" type="slidenum">
              <a:rPr lang="sv-SE" smtClean="0"/>
              <a:t>16</a:t>
            </a:fld>
            <a:endParaRPr lang="sv-SE"/>
          </a:p>
        </p:txBody>
      </p:sp>
    </p:spTree>
    <p:extLst>
      <p:ext uri="{BB962C8B-B14F-4D97-AF65-F5344CB8AC3E}">
        <p14:creationId xmlns:p14="http://schemas.microsoft.com/office/powerpoint/2010/main" val="3937685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da-DK" dirty="0"/>
              <a:t>Urindyrkning bør altid foretages, når der er indikation for antibiotikabehandling. Dette er for at bestemme bakteriearter og resistensmønstre. Især for RIK-brugere, der lider af tilbagevendende urinvejsinfektioner, bør dette være standard.</a:t>
            </a:r>
          </a:p>
          <a:p>
            <a:r>
              <a:rPr lang="da-DK" dirty="0"/>
              <a:t>Også i tilfælde af:</a:t>
            </a:r>
          </a:p>
          <a:p>
            <a:r>
              <a:rPr lang="da-DK" dirty="0"/>
              <a:t>- UVI med kendte eller mistænkte problemer med antibiotikaresistens</a:t>
            </a:r>
          </a:p>
          <a:p>
            <a:r>
              <a:rPr lang="da-DK" dirty="0"/>
              <a:t>- Febril UVI</a:t>
            </a:r>
          </a:p>
          <a:p>
            <a:r>
              <a:rPr lang="da-DK" dirty="0"/>
              <a:t>- UVI hos mænd</a:t>
            </a:r>
          </a:p>
          <a:p>
            <a:r>
              <a:rPr lang="da-DK" dirty="0"/>
              <a:t>- UVI hos gravide kvinder</a:t>
            </a:r>
          </a:p>
          <a:p>
            <a:r>
              <a:rPr lang="da-DK" dirty="0"/>
              <a:t>- Terapisvigt i antibiotikabehandling af UVI</a:t>
            </a:r>
          </a:p>
          <a:p>
            <a:r>
              <a:rPr lang="da-DK" dirty="0"/>
              <a:t>- Screening for ABU under graviditet og før visse urologiske indgreb</a:t>
            </a:r>
          </a:p>
          <a:p>
            <a:r>
              <a:rPr lang="da-DK" dirty="0"/>
              <a:t>- Indikationer for urindyrkning efter endt behandling, hvis infektionen er forårsaget af urease-positive bakterier</a:t>
            </a:r>
          </a:p>
          <a:p>
            <a:endParaRPr lang="da-DK" dirty="0"/>
          </a:p>
          <a:p>
            <a:r>
              <a:rPr lang="da-DK" dirty="0"/>
              <a:t>Følgende skal fremgå af henvisningen:</a:t>
            </a:r>
          </a:p>
          <a:p>
            <a:r>
              <a:rPr lang="da-DK" dirty="0"/>
              <a:t>- Hvis antibiotikabehandling er i gang, nyligt afsluttet eller planlagt.</a:t>
            </a:r>
          </a:p>
          <a:p>
            <a:r>
              <a:rPr lang="da-DK" dirty="0"/>
              <a:t>- Oplysninger om, hvorvidt patientens almentilstand er påvirket.</a:t>
            </a:r>
          </a:p>
          <a:p>
            <a:r>
              <a:rPr lang="da-DK" dirty="0"/>
              <a:t>- Hvordan urinprøven blev opsamlet (dato/klokkeslæt; midtstrømsurin eller ej)</a:t>
            </a:r>
          </a:p>
          <a:p>
            <a:r>
              <a:rPr lang="da-DK" dirty="0"/>
              <a:t>-  Mængden af ​​opsamlet urin</a:t>
            </a:r>
          </a:p>
          <a:p>
            <a:r>
              <a:rPr lang="da-DK" dirty="0"/>
              <a:t>- Hvis der er mistanke om nyresten</a:t>
            </a:r>
          </a:p>
          <a:p>
            <a:r>
              <a:rPr lang="da-DK" dirty="0"/>
              <a:t>- Oplysninger om kendt allergi over for antibiotika.</a:t>
            </a:r>
          </a:p>
          <a:p>
            <a:endParaRPr lang="da-DK" dirty="0"/>
          </a:p>
          <a:p>
            <a:r>
              <a:rPr lang="da-DK" dirty="0"/>
              <a:t>En kombineret klinisk vurdering af ovenstående data vil blive foretaget for at afgøre, hvilke bakteriearter og –mængder der anses for relevante.</a:t>
            </a:r>
          </a:p>
          <a:p>
            <a:endParaRPr lang="da-DK" dirty="0"/>
          </a:p>
          <a:p>
            <a:r>
              <a:rPr lang="da-DK" dirty="0"/>
              <a:t>Prøveudtagning ved ren intermitterende kateterisering:</a:t>
            </a:r>
          </a:p>
          <a:p>
            <a:r>
              <a:rPr lang="da-DK" dirty="0"/>
              <a:t>Stræb efter urin, der har været længe i blæren, helst morgenurin. En urinprøve opsamlet via ren intermitterende kateterisering skal tages som en midtstrømsprøve. Udfør kateteriseringen i henhold til den anbefalede rutine:</a:t>
            </a:r>
          </a:p>
          <a:p>
            <a:endParaRPr lang="da-DK" dirty="0"/>
          </a:p>
          <a:p>
            <a:pPr marL="228600" indent="-228600">
              <a:buAutoNum type="arabicPeriod"/>
            </a:pPr>
            <a:r>
              <a:rPr lang="da-DK" dirty="0"/>
              <a:t>Tøm den første mængde urin i toilettet</a:t>
            </a:r>
          </a:p>
          <a:p>
            <a:pPr marL="228600" indent="-228600">
              <a:buAutoNum type="arabicPeriod"/>
            </a:pPr>
            <a:r>
              <a:rPr lang="da-DK" dirty="0"/>
              <a:t>Saml midtstrøms-urinen med opsamlingskaret.</a:t>
            </a:r>
          </a:p>
          <a:p>
            <a:r>
              <a:rPr lang="da-DK" dirty="0"/>
              <a:t>3.   Tøm blæren helt</a:t>
            </a:r>
          </a:p>
          <a:p>
            <a:r>
              <a:rPr lang="da-DK" dirty="0"/>
              <a:t>4.   Fjern kateteret.</a:t>
            </a:r>
          </a:p>
          <a:p>
            <a:r>
              <a:rPr lang="da-DK" dirty="0"/>
              <a:t>5.   Luk prøvetagningsbeholderen</a:t>
            </a:r>
          </a:p>
          <a:p>
            <a:r>
              <a:rPr lang="da-DK" dirty="0"/>
              <a:t>6.   På henvisningen: Skriv den estimerede tid, urinen har været i blæren, hvis den har været opbevaret koldt, angiv patientens diagnose såsom nyresten, ildelugtende urin, hæmaturi mm.</a:t>
            </a:r>
          </a:p>
          <a:p>
            <a:r>
              <a:rPr lang="da-DK" dirty="0"/>
              <a:t>Bemærk, urinen, hvori du har placeret urinpinden, må aldrig sendes til urinkultur.</a:t>
            </a:r>
          </a:p>
          <a:p>
            <a:endParaRPr lang="da-DK" dirty="0"/>
          </a:p>
          <a:p>
            <a:r>
              <a:rPr lang="da-DK" dirty="0"/>
              <a:t>- Tjek tidligere urinkultur-respons (for at undgå risikofaktorer, f.eks. stendannelse)</a:t>
            </a:r>
          </a:p>
          <a:p>
            <a:r>
              <a:rPr lang="da-DK" dirty="0"/>
              <a:t>- Tjek typen af ​​bakterier i en tidligere UVI</a:t>
            </a:r>
          </a:p>
          <a:p>
            <a:r>
              <a:rPr lang="da-DK" dirty="0"/>
              <a:t>- Tjek den aktuelle urinkultur-respons</a:t>
            </a:r>
          </a:p>
          <a:p>
            <a:endParaRPr lang="da-DK" dirty="0"/>
          </a:p>
          <a:p>
            <a:r>
              <a:rPr lang="da-DK" dirty="0"/>
              <a:t>Stendannende bakterier i urinen:</a:t>
            </a:r>
          </a:p>
          <a:p>
            <a:r>
              <a:rPr lang="da-DK" dirty="0"/>
              <a:t>Årsagen kan være resterende urin eller et fremmedlegeme (f.eks. hår, partikler osv.), der overføres til blæren under RIK.</a:t>
            </a:r>
          </a:p>
          <a:p>
            <a:r>
              <a:rPr lang="da-DK" dirty="0"/>
              <a:t>Nogle typer bakterier danner urinsten, f.eks. Klebsiella og Proteus. Symptomerne kan være gentagne urinvejsinfektioner, tranginkontinens og/eller blod i urinen.</a:t>
            </a:r>
          </a:p>
          <a:p>
            <a:r>
              <a:rPr lang="da-DK" dirty="0"/>
              <a:t>Hvis det aktuelle urindyrknings-respons viser, at det er de samme bakterier, der forårsager denne infektion som sidste gang:</a:t>
            </a:r>
          </a:p>
          <a:p>
            <a:r>
              <a:rPr lang="da-DK" dirty="0"/>
              <a:t>- det kan være, at patienten ikke er blevet behandlet med de valgte antibiotika (for kort tid) eller:</a:t>
            </a:r>
          </a:p>
          <a:p>
            <a:r>
              <a:rPr lang="da-DK" dirty="0"/>
              <a:t>- tilstedeværelse af et fremmedlegeme, der bidrager til biofilmdannelse (bakterier og slim danner et skjold mod antibiotika).</a:t>
            </a:r>
          </a:p>
          <a:p>
            <a:r>
              <a:rPr lang="da-DK" dirty="0"/>
              <a:t>Dette kræver yderligere undersøgelser.</a:t>
            </a:r>
            <a:endParaRPr lang="sv-SE" dirty="0"/>
          </a:p>
        </p:txBody>
      </p:sp>
      <p:sp>
        <p:nvSpPr>
          <p:cNvPr id="4" name="Slide Number Placeholder 3"/>
          <p:cNvSpPr>
            <a:spLocks noGrp="1"/>
          </p:cNvSpPr>
          <p:nvPr>
            <p:ph type="sldNum" sz="quarter" idx="5"/>
          </p:nvPr>
        </p:nvSpPr>
        <p:spPr/>
        <p:txBody>
          <a:bodyPr/>
          <a:lstStyle/>
          <a:p>
            <a:pPr lvl="0"/>
            <a:fld id="{BF2D3292-3E1C-404D-A455-52612BCC53C4}" type="slidenum">
              <a:rPr lang="sv-SE" smtClean="0"/>
              <a:t>17</a:t>
            </a:fld>
            <a:endParaRPr lang="sv-SE"/>
          </a:p>
        </p:txBody>
      </p:sp>
    </p:spTree>
    <p:extLst>
      <p:ext uri="{BB962C8B-B14F-4D97-AF65-F5344CB8AC3E}">
        <p14:creationId xmlns:p14="http://schemas.microsoft.com/office/powerpoint/2010/main" val="1936609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F35828-902A-89DA-2CF6-2577BAD3075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DDBE698-EFF2-E6BF-57CD-E95FE84F8F62}"/>
              </a:ext>
            </a:extLst>
          </p:cNvPr>
          <p:cNvSpPr txBox="1">
            <a:spLocks noGrp="1"/>
          </p:cNvSpPr>
          <p:nvPr>
            <p:ph type="body" sz="quarter" idx="1"/>
          </p:nvPr>
        </p:nvSpPr>
        <p:spPr/>
        <p:txBody>
          <a:bodyPr/>
          <a:lstStyle/>
          <a:p>
            <a:pPr>
              <a:defRPr/>
            </a:pPr>
            <a:r>
              <a:rPr lang="da-DK" dirty="0"/>
              <a:t>Et vandladningskema kan hjælpe med at visualisere, hvor meget patienten drikker og tisser. Det er vigtigt at måle både urinen, der tømmes med hjælp fra et kateter, samt mængden af ​​normal tømning.</a:t>
            </a:r>
          </a:p>
          <a:p>
            <a:pPr>
              <a:defRPr/>
            </a:pPr>
            <a:r>
              <a:rPr lang="da-DK" dirty="0"/>
              <a:t>Den regelmæssige blæretømning i løbet af dagen er vigtig, og EAUN-vejledningen anbefaler 4-6 gange/dagligt og ikke over 400 ml. urin pr. gang. (morgenurin er ofte en større mængde).</a:t>
            </a:r>
          </a:p>
          <a:p>
            <a:pPr>
              <a:defRPr/>
            </a:pPr>
            <a:r>
              <a:rPr lang="da-DK" dirty="0"/>
              <a:t>Den samlede mængde urin er typisk 1000-2000 ml/dagen.</a:t>
            </a:r>
          </a:p>
          <a:p>
            <a:pPr>
              <a:defRPr/>
            </a:pPr>
            <a:r>
              <a:rPr lang="da-DK" dirty="0"/>
              <a:t>Væskeindtaget bør være minimum 1500 ml. og øges i tilfælde af UVI.</a:t>
            </a:r>
          </a:p>
          <a:p>
            <a:pPr>
              <a:defRPr/>
            </a:pPr>
            <a:r>
              <a:rPr lang="da-DK" dirty="0"/>
              <a:t>Vandladningskema kan bruges som et pædagogisk værktøj under opfølgningen, og den er et glimrende grundlag for at diskutere drikke- og vandladningsvaner.</a:t>
            </a:r>
            <a:endParaRPr lang="en" dirty="0">
              <a:cs typeface="Calibri"/>
            </a:endParaRPr>
          </a:p>
        </p:txBody>
      </p:sp>
      <p:sp>
        <p:nvSpPr>
          <p:cNvPr id="4" name="Slide Number Placeholder 3">
            <a:extLst>
              <a:ext uri="{FF2B5EF4-FFF2-40B4-BE49-F238E27FC236}">
                <a16:creationId xmlns:a16="http://schemas.microsoft.com/office/drawing/2014/main" id="{7480E093-7433-B341-293B-13DE7FFD2495}"/>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02CC0FD-9318-4077-958C-ED6E21AC03BC}" type="slidenum">
              <a:t>18</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15C80D-F453-9AA1-002A-14B7F94ADFE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90E59FC-6402-0892-7521-39A764A96630}"/>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Gør patienten opmærksom på problematikken på en god måde med det formål at justere væskemængder og hyppighed ved behov ud fra det vurderede i vandladningskemaet.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Følger patienten instruktionerne for RIK-frekvens?</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Nogle gange er der behov for støtte fra familiemedlemmer eller påmindelser mm. for at huske tilstrækkeligt væskeindtag.</a:t>
            </a:r>
            <a:endParaRPr lang="en" dirty="0">
              <a:cs typeface="Calibri"/>
            </a:endParaRPr>
          </a:p>
        </p:txBody>
      </p:sp>
      <p:sp>
        <p:nvSpPr>
          <p:cNvPr id="4" name="Slide Number Placeholder 3">
            <a:extLst>
              <a:ext uri="{FF2B5EF4-FFF2-40B4-BE49-F238E27FC236}">
                <a16:creationId xmlns:a16="http://schemas.microsoft.com/office/drawing/2014/main" id="{AD9F4914-89D6-CC5F-09E8-37F5B70BF1B5}"/>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C90953B-13D9-416A-9F51-4EBBA72D90EC}" type="slidenum">
              <a:t>19</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noProof="0" dirty="0"/>
              <a:t>Følg disse tre trin for at have de rigtige indstillinger for det interaktive værktøj.</a:t>
            </a:r>
          </a:p>
        </p:txBody>
      </p:sp>
      <p:sp>
        <p:nvSpPr>
          <p:cNvPr id="4" name="Slide Number Placeholder 3"/>
          <p:cNvSpPr>
            <a:spLocks noGrp="1"/>
          </p:cNvSpPr>
          <p:nvPr>
            <p:ph type="sldNum" sz="quarter" idx="5"/>
          </p:nvPr>
        </p:nvSpPr>
        <p:spPr/>
        <p:txBody>
          <a:bodyPr/>
          <a:lstStyle/>
          <a:p>
            <a:fld id="{6D4018D2-26EA-4626-92F2-1F10E443FD0D}" type="slidenum">
              <a:rPr lang="en-US" smtClean="0"/>
              <a:t>2</a:t>
            </a:fld>
            <a:endParaRPr lang="en-US"/>
          </a:p>
        </p:txBody>
      </p:sp>
    </p:spTree>
    <p:extLst>
      <p:ext uri="{BB962C8B-B14F-4D97-AF65-F5344CB8AC3E}">
        <p14:creationId xmlns:p14="http://schemas.microsoft.com/office/powerpoint/2010/main" val="22506146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F68DD2-1FCB-4C52-FC34-C44A77463F0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77D35F7-1EC3-DB2F-7960-BA42E19DCBCF}"/>
              </a:ext>
            </a:extLst>
          </p:cNvPr>
          <p:cNvSpPr txBox="1">
            <a:spLocks noGrp="1"/>
          </p:cNvSpPr>
          <p:nvPr>
            <p:ph type="body" sz="quarter" idx="1"/>
          </p:nvPr>
        </p:nvSpPr>
        <p:spPr/>
        <p:txBody>
          <a:bodyPr/>
          <a:lstStyle/>
          <a:p>
            <a:pPr lvl="0"/>
            <a:r>
              <a:rPr lang="da-DK" noProof="0" dirty="0"/>
              <a:t>Blæren og tarmen er tæt forbundet og påvirker hinanden. Der er en sammenhæng mellem hyppigheden af ​​UVI og tarmens status. De præcise årsager kendes ikke, men man mener, at en fuld endetarm forhindrer blæren i at tømmes helt. Det kan også være, at E.Coli fra endetarmen rejser lettere, hvis afføringen er meget løs (diarré/fækal inkontinens).</a:t>
            </a:r>
          </a:p>
          <a:p>
            <a:pPr lvl="0"/>
            <a:r>
              <a:rPr lang="da-DK" noProof="0" dirty="0"/>
              <a:t>Undersøg årsagerne bag tarmtømningsproblemerne for at finde den bedste behandlingsvej.</a:t>
            </a:r>
          </a:p>
          <a:p>
            <a:pPr lvl="0"/>
            <a:r>
              <a:rPr lang="da-DK" noProof="0" dirty="0"/>
              <a:t>Er det forstoppelse, der forhindrer blæren i at tømmes helt og derved øget risiko for UVI?</a:t>
            </a:r>
          </a:p>
          <a:p>
            <a:pPr lvl="0"/>
            <a:r>
              <a:rPr lang="da-DK" noProof="0" dirty="0"/>
              <a:t>Er det fækal inkontinens, der forårsager bakterier/(E.Coli) fra tarmen, der overføres til urinvejene og derved forårsager en UVI?</a:t>
            </a:r>
          </a:p>
          <a:p>
            <a:pPr lvl="0"/>
            <a:r>
              <a:rPr lang="da-DK" noProof="0" dirty="0"/>
              <a:t>Sørg for en god tarmtømningsrutine.</a:t>
            </a:r>
            <a:endParaRPr lang="en-US" b="1" noProof="0" dirty="0">
              <a:highlight>
                <a:srgbClr val="FFFF00"/>
              </a:highlight>
            </a:endParaRPr>
          </a:p>
        </p:txBody>
      </p:sp>
      <p:sp>
        <p:nvSpPr>
          <p:cNvPr id="4" name="Slide Number Placeholder 3">
            <a:extLst>
              <a:ext uri="{FF2B5EF4-FFF2-40B4-BE49-F238E27FC236}">
                <a16:creationId xmlns:a16="http://schemas.microsoft.com/office/drawing/2014/main" id="{DE9862C7-D16E-4062-9E25-D5FA08087137}"/>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D6A3FDF-EA5E-4551-B180-440F6EF37F22}" type="slidenum">
              <a:t>20</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b="1" dirty="0"/>
              <a:t>Forstoppelse </a:t>
            </a:r>
            <a:r>
              <a:rPr lang="en" dirty="0"/>
              <a:t>er et symptom, ikke en sygdom.</a:t>
            </a:r>
          </a:p>
          <a:p>
            <a:r>
              <a:rPr lang="da-DK" dirty="0"/>
              <a:t>En forstoppet tarm fører til pres på blæren og urinrøret, hvilket påvirker funktionen. Både urinens opbevarings- og tømningskapacitet forringes. </a:t>
            </a:r>
          </a:p>
          <a:p>
            <a:r>
              <a:rPr lang="da-DK" dirty="0"/>
              <a:t>Øget resturin bidrager til urinvejsinfektion.</a:t>
            </a:r>
          </a:p>
          <a:p>
            <a:r>
              <a:rPr lang="da-DK" dirty="0"/>
              <a:t>Medicinsk definition af forstoppelse (ROME IV-kriterier)</a:t>
            </a:r>
          </a:p>
          <a:p>
            <a:r>
              <a:rPr lang="da-DK" dirty="0"/>
              <a:t>Mindst to af følgende kriterier er nødvendige for at definere det som forstoppelse:</a:t>
            </a:r>
          </a:p>
          <a:p>
            <a:r>
              <a:rPr lang="da-DK" dirty="0"/>
              <a:t>- Afføring mindre end tre gange om ugen.</a:t>
            </a:r>
          </a:p>
          <a:p>
            <a:r>
              <a:rPr lang="da-DK" dirty="0"/>
              <a:t>- Hård afføring oftere end 1/4 af afføringen.</a:t>
            </a:r>
          </a:p>
          <a:p>
            <a:r>
              <a:rPr lang="da-DK" dirty="0"/>
              <a:t>- Kramper oftere end 1/4 af afføringen.</a:t>
            </a:r>
          </a:p>
          <a:p>
            <a:r>
              <a:rPr lang="da-DK" dirty="0"/>
              <a:t>- Følelse af ufuldstændig tømning oftere end 1/4 af afføringen.</a:t>
            </a:r>
          </a:p>
          <a:p>
            <a:r>
              <a:rPr lang="da-DK" dirty="0"/>
              <a:t>- Følelse af anorektal blokering oftere end 1/4 af afføringen.</a:t>
            </a:r>
          </a:p>
          <a:p>
            <a:r>
              <a:rPr lang="da-DK" dirty="0"/>
              <a:t>- Manuel assistance (støtte i mellemkødet/skeden) oftere end 1/4 af afføringstillfældene.</a:t>
            </a:r>
          </a:p>
          <a:p>
            <a:r>
              <a:rPr lang="da-DK" dirty="0"/>
              <a:t>Ovenstående forudsætter tre måneders ubehag i det forløbne år, samt at patienten ikke opfylder IBS-kriterierne, og at der ikke opstår diarré.</a:t>
            </a:r>
          </a:p>
          <a:p>
            <a:endParaRPr lang="da-DK" dirty="0"/>
          </a:p>
          <a:p>
            <a:r>
              <a:rPr lang="da-DK" dirty="0"/>
              <a:t>Det meste af tiden skyldes forstoppelse et funktionelt problem (hvordan afføringen fungerer, eller hvordan tarmen tømmes). Mere sjældent skyldes det en underliggende sygdom.</a:t>
            </a:r>
          </a:p>
          <a:p>
            <a:endParaRPr lang="da-DK" dirty="0"/>
          </a:p>
          <a:p>
            <a:r>
              <a:rPr lang="da-DK" dirty="0"/>
              <a:t>Følgende advarselstegn i forbindelse med forstoppelse bør altid undersøges af en læge med denne ekspertise:</a:t>
            </a:r>
          </a:p>
          <a:p>
            <a:endParaRPr lang="da-DK" dirty="0"/>
          </a:p>
          <a:p>
            <a:r>
              <a:rPr lang="da-DK" dirty="0"/>
              <a:t>- Blod i afføringen</a:t>
            </a:r>
          </a:p>
          <a:p>
            <a:r>
              <a:rPr lang="da-DK" dirty="0"/>
              <a:t>- Vægttab</a:t>
            </a:r>
          </a:p>
          <a:p>
            <a:r>
              <a:rPr lang="da-DK" dirty="0"/>
              <a:t>- Slim i afføringen</a:t>
            </a:r>
          </a:p>
          <a:p>
            <a:r>
              <a:rPr lang="da-DK" dirty="0"/>
              <a:t>- Tab af appetit</a:t>
            </a:r>
          </a:p>
          <a:p>
            <a:r>
              <a:rPr lang="da-DK" dirty="0"/>
              <a:t>- Mavesmerter</a:t>
            </a:r>
          </a:p>
          <a:p>
            <a:r>
              <a:rPr lang="da-DK" dirty="0"/>
              <a:t>- Smerter forbundet med tømning og pludselige ændringer i afføringsvaner</a:t>
            </a:r>
          </a:p>
          <a:p>
            <a:r>
              <a:rPr lang="da-DK" dirty="0"/>
              <a:t>- Da forstoppelse er et almindeligt indledende symptom på tyktarmskræft, skal dette undersøges.</a:t>
            </a:r>
          </a:p>
          <a:p>
            <a:endParaRPr lang="da-DK" dirty="0"/>
          </a:p>
          <a:p>
            <a:r>
              <a:rPr lang="da-DK" b="1" dirty="0"/>
              <a:t>Fækal lækage</a:t>
            </a:r>
          </a:p>
          <a:p>
            <a:r>
              <a:rPr lang="da-DK" dirty="0"/>
              <a:t>Definitionen på fækal inkontinens er ufrivillig passage af gas, løs eller fast afføring, som for den enkelte giver sociale problemer eller hygiejneproblemer, der opfattes som generende.</a:t>
            </a:r>
          </a:p>
          <a:p>
            <a:r>
              <a:rPr lang="da-DK" dirty="0"/>
              <a:t>Der er 3 klassifikationer af fækal inkontinens-symptomer:</a:t>
            </a:r>
          </a:p>
          <a:p>
            <a:endParaRPr lang="da-DK" dirty="0"/>
          </a:p>
          <a:p>
            <a:r>
              <a:rPr lang="da-DK" dirty="0"/>
              <a:t>Passiv inkontinens: defineret som ufrivillig tømning af tarmene uden forudgående følelse af trang eller behov for afføring,</a:t>
            </a:r>
          </a:p>
          <a:p>
            <a:r>
              <a:rPr lang="da-DK" dirty="0"/>
              <a:t>Tranginkontinens: defineret som ufrivillig tømning af tarmen på trods af forsøg på at tilbageholde afføring,</a:t>
            </a:r>
          </a:p>
          <a:p>
            <a:r>
              <a:rPr lang="da-DK" dirty="0"/>
              <a:t>Blandet inkontinens: defineret som både passive og trangsymptomer.</a:t>
            </a:r>
          </a:p>
          <a:p>
            <a:endParaRPr lang="da-DK" dirty="0"/>
          </a:p>
          <a:p>
            <a:r>
              <a:rPr lang="da-DK" dirty="0"/>
              <a:t>Vurdering, diagnosticering og behandling af fækal inkontinens skal tilpasses den enkelte person.</a:t>
            </a:r>
          </a:p>
          <a:p>
            <a:r>
              <a:rPr lang="da-DK" dirty="0"/>
              <a:t>Undersøg om nødvendigt nærmere og start behandling for den respektive tarmlidelse.</a:t>
            </a: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21</a:t>
            </a:fld>
            <a:endParaRPr lang="en-US"/>
          </a:p>
        </p:txBody>
      </p:sp>
    </p:spTree>
    <p:extLst>
      <p:ext uri="{BB962C8B-B14F-4D97-AF65-F5344CB8AC3E}">
        <p14:creationId xmlns:p14="http://schemas.microsoft.com/office/powerpoint/2010/main" val="2866641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b="1" dirty="0"/>
              <a:t>En tarmdagbog </a:t>
            </a:r>
            <a:r>
              <a:rPr lang="en" dirty="0"/>
              <a:t>kan være et godt værktøj til en indledende undersøgelse.</a:t>
            </a:r>
          </a:p>
          <a:p>
            <a:pPr marL="0" marR="0" lvl="0" indent="0" algn="l" defTabSz="914400" rtl="0" eaLnBrk="1" fontAlgn="auto" latinLnBrk="0" hangingPunct="1">
              <a:lnSpc>
                <a:spcPct val="100000"/>
              </a:lnSpc>
              <a:spcBef>
                <a:spcPts val="0"/>
              </a:spcBef>
              <a:spcAft>
                <a:spcPts val="0"/>
              </a:spcAft>
              <a:buClrTx/>
              <a:buSzTx/>
              <a:buFontTx/>
              <a:buNone/>
              <a:tabLst/>
              <a:defRPr/>
            </a:pPr>
            <a:r>
              <a:rPr lang="en" dirty="0"/>
              <a:t>Brug </a:t>
            </a:r>
            <a:r>
              <a:rPr lang="en" b="1" dirty="0"/>
              <a:t>Bristol-skalaen </a:t>
            </a:r>
            <a:r>
              <a:rPr lang="en" dirty="0"/>
              <a:t>til at tale med patienten om og estimere, om problemerne primært er forstoppelse af fækal inkontinens.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Det er </a:t>
            </a:r>
            <a:r>
              <a:rPr lang="da-DK" sz="1800" noProof="0" dirty="0">
                <a:effectLst/>
                <a:latin typeface="Calibri" panose="020F0502020204030204" pitchFamily="34" charset="0"/>
                <a:ea typeface="Times New Roman" panose="02020603050405020304" pitchFamily="18" charset="0"/>
              </a:rPr>
              <a:t>vigtigt at se på positioneringen på toilettet og at bruge en skammel for bade voksne og børn. Dette forbedrer vinklen på benene, hvilket forbedrer passagen af afføring. </a:t>
            </a:r>
          </a:p>
          <a:p>
            <a:endParaRPr lang="en" sz="2000" dirty="0"/>
          </a:p>
          <a:p>
            <a:r>
              <a:rPr lang="da-DK" sz="2000" i="0" dirty="0">
                <a:solidFill>
                  <a:srgbClr val="191919"/>
                </a:solidFill>
                <a:effectLst/>
                <a:latin typeface="Gotham SSm A"/>
              </a:rPr>
              <a:t>En klinisk undersøgelse foretaget af Furuta et al 2021 af børn med rygmarvsbrok har vist positive effekter af transanal irrigation (TAI) for forbedrede afføringsvaner og vask af kolorektalkanalen for reduceret risiko for blærekontaminering med E. coli.</a:t>
            </a:r>
            <a:endParaRPr lang="sv-SE" b="1" dirty="0"/>
          </a:p>
        </p:txBody>
      </p:sp>
      <p:sp>
        <p:nvSpPr>
          <p:cNvPr id="4" name="Slide Number Placeholder 3"/>
          <p:cNvSpPr>
            <a:spLocks noGrp="1"/>
          </p:cNvSpPr>
          <p:nvPr>
            <p:ph type="sldNum" sz="quarter" idx="5"/>
          </p:nvPr>
        </p:nvSpPr>
        <p:spPr/>
        <p:txBody>
          <a:bodyPr/>
          <a:lstStyle/>
          <a:p>
            <a:pPr lvl="0"/>
            <a:fld id="{BF2D3292-3E1C-404D-A455-52612BCC53C4}" type="slidenum">
              <a:rPr lang="sv-SE" smtClean="0"/>
              <a:t>22</a:t>
            </a:fld>
            <a:endParaRPr lang="sv-SE"/>
          </a:p>
        </p:txBody>
      </p:sp>
    </p:spTree>
    <p:extLst>
      <p:ext uri="{BB962C8B-B14F-4D97-AF65-F5344CB8AC3E}">
        <p14:creationId xmlns:p14="http://schemas.microsoft.com/office/powerpoint/2010/main" val="41855818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da-DK" dirty="0"/>
          </a:p>
        </p:txBody>
      </p:sp>
      <p:sp>
        <p:nvSpPr>
          <p:cNvPr id="4" name="Platshållare för bildnummer 3"/>
          <p:cNvSpPr>
            <a:spLocks noGrp="1"/>
          </p:cNvSpPr>
          <p:nvPr>
            <p:ph type="sldNum" sz="quarter" idx="5"/>
          </p:nvPr>
        </p:nvSpPr>
        <p:spPr/>
        <p:txBody>
          <a:bodyPr/>
          <a:lstStyle/>
          <a:p>
            <a:fld id="{6D4018D2-26EA-4626-92F2-1F10E443FD0D}" type="slidenum">
              <a:rPr lang="en-US" smtClean="0"/>
              <a:t>23</a:t>
            </a:fld>
            <a:endParaRPr lang="en-US"/>
          </a:p>
        </p:txBody>
      </p:sp>
    </p:spTree>
    <p:extLst>
      <p:ext uri="{BB962C8B-B14F-4D97-AF65-F5344CB8AC3E}">
        <p14:creationId xmlns:p14="http://schemas.microsoft.com/office/powerpoint/2010/main" val="38948828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8FF71B-B84D-64B1-5725-962B65F685E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25B07DE-A96A-223E-118E-0CA924B5395E}"/>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For patienter og pårørende i lokalmiljøet er ren/non-touch teknik snarere end aseptisk RIK en mere sikker og effektiv procedure uden øget risiko for symptomatisk UVI (EAUN RIK-retningslinjer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RIK skal altid instrueres af sygeplejersker med speciale i terapien. Vidensniveauet vedrørende RIK skal være tilstrækkeligt og opdateret.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Patienter bør tilbydes en individuel behandlingsplan, hvor livsstil og indvirkning på livskvaliteten tages i betragtning.</a:t>
            </a:r>
            <a:endParaRPr lang="en-US" i="0" noProof="0" dirty="0">
              <a:solidFill>
                <a:schemeClr val="accent3"/>
              </a:solidFill>
            </a:endParaRPr>
          </a:p>
        </p:txBody>
      </p:sp>
      <p:sp>
        <p:nvSpPr>
          <p:cNvPr id="4" name="Slide Number Placeholder 3">
            <a:extLst>
              <a:ext uri="{FF2B5EF4-FFF2-40B4-BE49-F238E27FC236}">
                <a16:creationId xmlns:a16="http://schemas.microsoft.com/office/drawing/2014/main" id="{92D00D1E-7BC6-2252-6897-25FD23D7A993}"/>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AF3B97A-8BC4-4C2D-A878-49DD2CB17291}" type="slidenum">
              <a:t>24</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61961D-D978-EA48-47B9-D6285774A7F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CC28632-8B35-94F4-6469-D92DEC2BBE35}"/>
              </a:ext>
            </a:extLst>
          </p:cNvPr>
          <p:cNvSpPr txBox="1">
            <a:spLocks noGrp="1"/>
          </p:cNvSpPr>
          <p:nvPr>
            <p:ph type="body" sz="quarter" idx="1"/>
          </p:nvPr>
        </p:nvSpPr>
        <p:spPr/>
        <p:txBody>
          <a:bodyPr/>
          <a:lstStyle/>
          <a:p>
            <a:pPr lvl="0"/>
            <a:r>
              <a:rPr lang="da-DK" dirty="0"/>
              <a:t>Hvis personen har behov for assisteret RIK, skal følgende faktorer tages i betragtning:</a:t>
            </a:r>
          </a:p>
          <a:p>
            <a:pPr lvl="0"/>
            <a:endParaRPr lang="da-DK" dirty="0"/>
          </a:p>
          <a:p>
            <a:pPr lvl="0"/>
            <a:r>
              <a:rPr lang="da-DK" dirty="0"/>
              <a:t>Hvis der er mange plejere, skal det sikres, at alle udfører RIK på samme måde og har modtaget tilstrækkelig oplæring.</a:t>
            </a:r>
          </a:p>
          <a:p>
            <a:pPr lvl="0"/>
            <a:r>
              <a:rPr lang="da-DK" dirty="0"/>
              <a:t>Hyppigheden af ​​RIK er ekstremt vigtig for at undgå at udvide blæren. Hvis RIK-proceduren opleves som vanskelig, er der risiko for, at RIK udføres sjældnere end nødvendigt. Det samme gælder, hvis der ikke er opstillet klare skemaer og rutiner, da mange personer med behov for RIK ikke selv ved, hvornår blæren er fuld.</a:t>
            </a:r>
          </a:p>
          <a:p>
            <a:pPr lvl="0"/>
            <a:r>
              <a:rPr lang="da-DK" dirty="0"/>
              <a:t>Assistentens vidensniveau skal sikres på en måde, der ikke føles stødende - én måde er sammen at se Wellspects træningsvideoer om, hvordan man underviser i RIK. Giv dette videre til den ansvarlige sygeplejerske for oplæring af assistenter.</a:t>
            </a:r>
          </a:p>
          <a:p>
            <a:pPr lvl="0"/>
            <a:r>
              <a:rPr lang="da-DK" dirty="0"/>
              <a:t>Se også:</a:t>
            </a:r>
          </a:p>
          <a:p>
            <a:pPr lvl="0"/>
            <a:r>
              <a:rPr lang="da-DK" dirty="0"/>
              <a:t>- Teknologi-sektionen</a:t>
            </a:r>
          </a:p>
          <a:p>
            <a:pPr lvl="0"/>
            <a:r>
              <a:rPr lang="da-DK" dirty="0"/>
              <a:t>- Uddannelsesmateriale i Wellspect Education</a:t>
            </a:r>
          </a:p>
          <a:p>
            <a:pPr lvl="0"/>
            <a:r>
              <a:rPr lang="da-DK" dirty="0"/>
              <a:t>Hvis patienten skal udføre assisteret RIK i sengen, kan sengens hovedende hæves for at bruge tyngdekraften til forbedret blæretømning. En forlængerslange eller kateterpose kan også forbedre dette.</a:t>
            </a:r>
          </a:p>
          <a:p>
            <a:pPr lvl="0"/>
            <a:r>
              <a:rPr lang="da-DK" dirty="0"/>
              <a:t>Hvis det er muligt, skal patienten sidde op i sengen under RIK.</a:t>
            </a:r>
            <a:endParaRPr lang="sv-SE" dirty="0"/>
          </a:p>
        </p:txBody>
      </p:sp>
      <p:sp>
        <p:nvSpPr>
          <p:cNvPr id="4" name="Slide Number Placeholder 3">
            <a:extLst>
              <a:ext uri="{FF2B5EF4-FFF2-40B4-BE49-F238E27FC236}">
                <a16:creationId xmlns:a16="http://schemas.microsoft.com/office/drawing/2014/main" id="{1AE7750F-6947-871B-8378-E11F82D92ACF}"/>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E78F4F7-474A-4036-92A0-8AD04936ACC3}" type="slidenum">
              <a:t>25</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AF69D3-3CFA-2AEC-555E-BD62427C285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2CA821D-0639-BAEA-5625-83449D3E53D4}"/>
              </a:ext>
            </a:extLst>
          </p:cNvPr>
          <p:cNvSpPr txBox="1">
            <a:spLocks noGrp="1"/>
          </p:cNvSpPr>
          <p:nvPr>
            <p:ph type="body" sz="quarter" idx="1"/>
          </p:nvPr>
        </p:nvSpPr>
        <p:spPr/>
        <p:txBody>
          <a:bodyPr/>
          <a:lstStyle/>
          <a:p>
            <a:pPr lvl="0"/>
            <a:r>
              <a:rPr lang="da-DK" noProof="0" dirty="0"/>
              <a:t>Henvis til røntgen, hvis der kan være tale om sten i urinvejene eller tilbagevendende UVI med stendannende bakterier.</a:t>
            </a:r>
          </a:p>
          <a:p>
            <a:pPr lvl="0"/>
            <a:r>
              <a:rPr lang="da-DK" noProof="0" dirty="0"/>
              <a:t>Henvis til en specialklinik for at tage stilling til, hvordan du skal gå videre, f.eks. cystoskopi eller urodynamik.</a:t>
            </a:r>
            <a:endParaRPr lang="da-DK" b="1" noProof="0" dirty="0"/>
          </a:p>
          <a:p>
            <a:pPr lvl="0"/>
            <a:endParaRPr lang="sv-SE" b="1" dirty="0"/>
          </a:p>
          <a:p>
            <a:pPr lvl="0"/>
            <a:endParaRPr lang="sv-SE" b="1" dirty="0"/>
          </a:p>
        </p:txBody>
      </p:sp>
      <p:sp>
        <p:nvSpPr>
          <p:cNvPr id="4" name="Slide Number Placeholder 3">
            <a:extLst>
              <a:ext uri="{FF2B5EF4-FFF2-40B4-BE49-F238E27FC236}">
                <a16:creationId xmlns:a16="http://schemas.microsoft.com/office/drawing/2014/main" id="{3865576E-B44D-4E47-4EFF-0F17DF1D2E00}"/>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6832646-308B-4900-82BB-FF0AE996D8FC}" type="slidenum">
              <a:t>26</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cs typeface="Calibri"/>
              </a:rPr>
              <a:t>Du finder webinarer, vejledninger og støttemateriale til patienter i Wellspect Education.</a:t>
            </a:r>
            <a:endParaRPr lang="en-US" dirty="0">
              <a:cs typeface="Calibri"/>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27</a:t>
            </a:fld>
            <a:endParaRPr lang="en-US"/>
          </a:p>
        </p:txBody>
      </p:sp>
    </p:spTree>
    <p:extLst>
      <p:ext uri="{BB962C8B-B14F-4D97-AF65-F5344CB8AC3E}">
        <p14:creationId xmlns:p14="http://schemas.microsoft.com/office/powerpoint/2010/main" val="39655749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pPr lvl="0"/>
            <a:fld id="{BF2D3292-3E1C-404D-A455-52612BCC53C4}" type="slidenum">
              <a:rPr lang="sv-SE" smtClean="0"/>
              <a:t>28</a:t>
            </a:fld>
            <a:endParaRPr lang="sv-SE"/>
          </a:p>
        </p:txBody>
      </p:sp>
    </p:spTree>
    <p:extLst>
      <p:ext uri="{BB962C8B-B14F-4D97-AF65-F5344CB8AC3E}">
        <p14:creationId xmlns:p14="http://schemas.microsoft.com/office/powerpoint/2010/main" val="20104208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da-DK" dirty="0"/>
          </a:p>
        </p:txBody>
      </p:sp>
      <p:sp>
        <p:nvSpPr>
          <p:cNvPr id="4" name="Platshållare för bildnummer 3"/>
          <p:cNvSpPr>
            <a:spLocks noGrp="1"/>
          </p:cNvSpPr>
          <p:nvPr>
            <p:ph type="sldNum" sz="quarter" idx="5"/>
          </p:nvPr>
        </p:nvSpPr>
        <p:spPr/>
        <p:txBody>
          <a:bodyPr/>
          <a:lstStyle/>
          <a:p>
            <a:fld id="{6D4018D2-26EA-4626-92F2-1F10E443FD0D}" type="slidenum">
              <a:rPr lang="en-US" smtClean="0"/>
              <a:t>29</a:t>
            </a:fld>
            <a:endParaRPr lang="en-US"/>
          </a:p>
        </p:txBody>
      </p:sp>
    </p:spTree>
    <p:extLst>
      <p:ext uri="{BB962C8B-B14F-4D97-AF65-F5344CB8AC3E}">
        <p14:creationId xmlns:p14="http://schemas.microsoft.com/office/powerpoint/2010/main" val="3612510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58D74-0E35-4EDD-DBD3-861157481BB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7136BCB-CE4E-4B8F-3732-E7A514B157D4}"/>
              </a:ext>
            </a:extLst>
          </p:cNvPr>
          <p:cNvSpPr txBox="1">
            <a:spLocks noGrp="1"/>
          </p:cNvSpPr>
          <p:nvPr>
            <p:ph type="body" sz="quarter" idx="1"/>
          </p:nvPr>
        </p:nvSpPr>
        <p:spPr/>
        <p:txBody>
          <a:bodyPr/>
          <a:lstStyle/>
          <a:p>
            <a:r>
              <a:rPr lang="da-DK" noProof="0" dirty="0"/>
              <a:t>Det primære mål med dette materiale er et interaktivt undervisningsværktøj, der hjælper dig med, hvad der skal undersøges og behandles, når en person, der kateteriserer, får tilbagevendende urinvejsinfektioner.</a:t>
            </a:r>
          </a:p>
          <a:p>
            <a:r>
              <a:rPr lang="da-DK" noProof="0" dirty="0"/>
              <a:t>Det er tiltænkt som en tjekliste for at finde den bedst mulige behandlingsvej med foreslåede interventioner til at bruge trinvist. Links til vores brugervenlige uddannelsesportal Wellspect Education er inkluderet.</a:t>
            </a:r>
          </a:p>
          <a:p>
            <a:r>
              <a:rPr lang="da-DK" noProof="0" dirty="0"/>
              <a:t>Det sekundære mål er at give forbedret, individualiseret UVI-risikoreduktion og behandling mod tilbagevendende UVI’er samt reducere overforbrug af antibiotika, der fører til antibiotikaresistens.</a:t>
            </a:r>
          </a:p>
          <a:p>
            <a:endParaRPr lang="da-DK" noProof="0" dirty="0"/>
          </a:p>
          <a:p>
            <a:r>
              <a:rPr lang="da-DK" noProof="0" dirty="0"/>
              <a:t>Øget antibiotikabrug i verden får bakterier til at tilpasse sig og udvikle nye måder at reducere antibiotika-effektiviteten. Når ny antibiotikaresistens udvikles, er det kun de resistente bakterier, der overlever og overfører deres DNA med resistente mønstre fra generation til generation.</a:t>
            </a:r>
          </a:p>
          <a:p>
            <a:r>
              <a:rPr lang="da-DK" noProof="0" dirty="0"/>
              <a:t>Resistens over for specifikke antibiotika kan kræve brug af bredspektrede antibiotika og forlænge både behandlingsperioden og effekten med risiko for bivirkninger.</a:t>
            </a:r>
          </a:p>
          <a:p>
            <a:endParaRPr lang="da-DK" noProof="0" dirty="0"/>
          </a:p>
          <a:p>
            <a:r>
              <a:rPr lang="da-DK" noProof="0" dirty="0"/>
              <a:t>Alle antibiotika påvirker den naturlige bakterieflora og sammensætningen af ​​forskellige bakterier (dem i symbiose og dem, der er sygdomsfremkaldende), hvilket fører til, at individet bliver mere følsomt over for bakteriel invasion. Gentagne antibiotikabehandlinger kan derfor bidrage til tilbagevendende urinvejsinfektioner. Dette er en ond cirkel, der skal brydes.</a:t>
            </a:r>
          </a:p>
          <a:p>
            <a:r>
              <a:rPr lang="da-DK" noProof="0" dirty="0"/>
              <a:t>Ved hjælp af denne tjekliste kan vi sikre, at alle risikofaktorer er blevet identificeret og kontrolleret. Det er vores håb at bidrage til, at patienten får en bedre RIK-behandling og en højere livskvalitet.</a:t>
            </a:r>
            <a:endParaRPr lang="en-US" noProof="0" dirty="0">
              <a:latin typeface="Open sans"/>
              <a:ea typeface="Open sans"/>
              <a:cs typeface="Open sans"/>
            </a:endParaRPr>
          </a:p>
        </p:txBody>
      </p:sp>
      <p:sp>
        <p:nvSpPr>
          <p:cNvPr id="4" name="Slide Number Placeholder 3">
            <a:extLst>
              <a:ext uri="{FF2B5EF4-FFF2-40B4-BE49-F238E27FC236}">
                <a16:creationId xmlns:a16="http://schemas.microsoft.com/office/drawing/2014/main" id="{A4430F64-51FF-A402-4C61-71600EDE9253}"/>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D3E0461-2FBB-4079-BF5F-8958C86EE198}" type="slidenum">
              <a:t>3</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da-DK" noProof="0" dirty="0"/>
              <a:t>Årsagerne til at få en UVI er komplekse, men der er specifikke risikofaktorer at overveje for at reducere risici.</a:t>
            </a:r>
          </a:p>
          <a:p>
            <a:pPr lvl="0"/>
            <a:r>
              <a:rPr lang="da-DK" noProof="0" dirty="0"/>
              <a:t>Risikofaktorerne kan opdeles i fire grupper. Alle fire domæner af risikofaktorer gælder for personer, der bruger RIK til at tømme deres blære. Tre af domænerne refererer til faktorer, der påvirker patienten på forskellige måder, og det fjerde er selve RIK-proceduren. Selvom RIK er guldstandarden og er forbundet med mindre alvorlige urinvejsinfektioner og yderligere komplikationer sammenlignet med fastliggende katetre, er der stadig en højere risiko for at få en urinvejsinfektion sammenlignet med normal tømning.</a:t>
            </a:r>
          </a:p>
          <a:p>
            <a:pPr lvl="0"/>
            <a:r>
              <a:rPr lang="da-DK" noProof="0" dirty="0"/>
              <a:t>Gå venligst igennem de vigtigste risikofaktorer for hvert domæne nedenfor og den komplette liste på slidet.</a:t>
            </a:r>
          </a:p>
          <a:p>
            <a:pPr lvl="0"/>
            <a:endParaRPr lang="da-DK" noProof="0" dirty="0"/>
          </a:p>
          <a:p>
            <a:pPr lvl="0"/>
            <a:r>
              <a:rPr lang="da-DK" b="1" noProof="0" dirty="0"/>
              <a:t>1. Generelle faktorer:</a:t>
            </a:r>
          </a:p>
          <a:p>
            <a:pPr lvl="0"/>
            <a:r>
              <a:rPr lang="da-DK" noProof="0" dirty="0"/>
              <a:t>- Den enkeltes immunforsvar og hvis tidligere antibiotika blev brugt, hvilket kan have påvirket balancen mellem 'gode' og 'dårlige' bakterier.</a:t>
            </a:r>
          </a:p>
          <a:p>
            <a:pPr lvl="0"/>
            <a:r>
              <a:rPr lang="da-DK" noProof="0" dirty="0"/>
              <a:t>-Tarmdysfunktion, da forstoppelse kan forårsage ufuldstændig blæretømning.</a:t>
            </a:r>
          </a:p>
          <a:p>
            <a:pPr lvl="0"/>
            <a:r>
              <a:rPr lang="da-DK" noProof="0" dirty="0"/>
              <a:t>-Alder er en risikofaktor, og postmenopausale kvinder har højere risiko på grund af reducerede niveauer af østrogen. Almindelige symptomer på østrogenmangel i skeden kan være urintrang og gentagne urinvejsinfektioner. Disse symptomer øges ofte med alderen. Topical østrogen er en meget effektiv behandling og kan tilbydes langt de fleste kvinder (tjek kontraindikationer).</a:t>
            </a:r>
          </a:p>
          <a:p>
            <a:pPr lvl="0"/>
            <a:r>
              <a:rPr lang="da-DK" noProof="0" dirty="0"/>
              <a:t>- Køn er også en faktor, for kvinder er i højere risiko end mænd på grund af det kortere urinrør og kortere afstand for bakterier at rejse. Derudover er urinrørsåbningen og endetarmen tættere hos kvinder sammenlignet med mænd.</a:t>
            </a:r>
          </a:p>
          <a:p>
            <a:pPr lvl="0"/>
            <a:r>
              <a:rPr lang="da-DK" noProof="0" dirty="0"/>
              <a:t>- Neurogen blæredysfunktion (med højere blæretryk), fx personer med rygmarvsskade eller MS. Personer med en høj grad af skade har større risiko for UVI (Farrelly, Scand J Urol., 2020).</a:t>
            </a:r>
          </a:p>
          <a:p>
            <a:pPr lvl="0"/>
            <a:r>
              <a:rPr lang="da-DK" noProof="0" dirty="0"/>
              <a:t>- Funktionsvariationer (hvis patienten har behov for en assistent pga. psykiske og fysiske handicap).</a:t>
            </a:r>
          </a:p>
          <a:p>
            <a:pPr lvl="0"/>
            <a:endParaRPr lang="da-DK" noProof="0" dirty="0"/>
          </a:p>
          <a:p>
            <a:pPr lvl="0"/>
            <a:r>
              <a:rPr lang="da-DK" b="1" noProof="0" dirty="0"/>
              <a:t>2. Lokale faktorer:</a:t>
            </a:r>
          </a:p>
          <a:p>
            <a:pPr lvl="0"/>
            <a:r>
              <a:rPr lang="da-DK" noProof="0" dirty="0"/>
              <a:t>- Hvis personen tidligere har haft UVI, er det lettere at få igen.</a:t>
            </a:r>
          </a:p>
          <a:p>
            <a:pPr lvl="0"/>
            <a:r>
              <a:rPr lang="da-DK" noProof="0" dirty="0"/>
              <a:t>- Blæresten/nyresten er kendte risikofaktorer for UVI.</a:t>
            </a:r>
          </a:p>
          <a:p>
            <a:pPr lvl="0"/>
            <a:r>
              <a:rPr lang="da-DK" noProof="0" dirty="0"/>
              <a:t>- Unormale anatomiske forhold f.eks. blære diverticula eller cystocele. Link til at forklare denne tilstand: </a:t>
            </a:r>
            <a:r>
              <a:rPr lang="sv-SE" dirty="0" err="1">
                <a:hlinkClick r:id="rId3"/>
              </a:rPr>
              <a:t>Cystocele</a:t>
            </a:r>
            <a:r>
              <a:rPr lang="sv-SE" dirty="0">
                <a:hlinkClick r:id="rId3"/>
              </a:rPr>
              <a:t> - Wellspect</a:t>
            </a:r>
            <a:endParaRPr lang="da-DK" noProof="0" dirty="0"/>
          </a:p>
          <a:p>
            <a:pPr lvl="0"/>
            <a:endParaRPr lang="da-DK" noProof="0" dirty="0"/>
          </a:p>
          <a:p>
            <a:pPr lvl="0"/>
            <a:r>
              <a:rPr lang="da-DK" b="1" noProof="0" dirty="0"/>
              <a:t>3. </a:t>
            </a:r>
            <a:r>
              <a:rPr lang="da-DK" b="1" noProof="0"/>
              <a:t>Brugerrelaterede </a:t>
            </a:r>
            <a:r>
              <a:rPr lang="da-DK" noProof="0" dirty="0"/>
              <a:t>(faktorer, der er specifikke for hver enkelt person):</a:t>
            </a:r>
          </a:p>
          <a:p>
            <a:pPr lvl="0"/>
            <a:r>
              <a:rPr lang="da-DK" noProof="0" dirty="0"/>
              <a:t>- Utilstrækkeligt væskeindtag (vand, ikke kaffe eller lignende) kan øge risikoen for UVI ved at reducere den samlede urinproduktion og forhindre fortynding af bakterier.</a:t>
            </a:r>
          </a:p>
          <a:p>
            <a:pPr lvl="0"/>
            <a:r>
              <a:rPr lang="da-DK" noProof="0" dirty="0"/>
              <a:t>- Ikke-hygiejnisk RIK-procedure, (hånd- og genital hygiejne bør udføres i henhold til lokale retningslinjer) </a:t>
            </a:r>
          </a:p>
          <a:p>
            <a:pPr lvl="0"/>
            <a:r>
              <a:rPr lang="da-DK" noProof="0" dirty="0"/>
              <a:t>- Utilstrækkelig oplæring af RIK-proceduren (pædagogiske guides i RIK-materiale vil komme senere i dette materiale)</a:t>
            </a:r>
          </a:p>
          <a:p>
            <a:pPr lvl="0"/>
            <a:r>
              <a:rPr lang="da-DK" noProof="0" dirty="0"/>
              <a:t>- Rester af urin i blæren på grund af forkert kateteriseringsteknik.</a:t>
            </a:r>
          </a:p>
          <a:p>
            <a:pPr lvl="0"/>
            <a:endParaRPr lang="da-DK" noProof="0" dirty="0"/>
          </a:p>
          <a:p>
            <a:pPr lvl="0"/>
            <a:r>
              <a:rPr lang="da-DK" b="1" noProof="0" dirty="0"/>
              <a:t>4. RIK som i sig selv udgør en øget risiko for urinvejsinfektioner sammenlignet med normal tømning, da det skyller bakterier ud:</a:t>
            </a:r>
          </a:p>
          <a:p>
            <a:pPr lvl="0"/>
            <a:r>
              <a:rPr lang="da-DK" noProof="0" dirty="0"/>
              <a:t>- Hvis kateteret ikke bevarer sin glatte overflade under hele kateteriseringen, kan der opstå mikrotraumer i urinrøret og blæren.</a:t>
            </a:r>
          </a:p>
          <a:p>
            <a:pPr lvl="0"/>
            <a:r>
              <a:rPr lang="da-DK" noProof="0" dirty="0"/>
              <a:t>- Hvis kateteret ikke tømmer blæren helt (f.eks. hvis kateteret ikke er langt nok), eller hvis der anvendes forkert RIK-teknik.</a:t>
            </a:r>
          </a:p>
          <a:p>
            <a:pPr lvl="0"/>
            <a:r>
              <a:rPr lang="da-DK" noProof="0" dirty="0"/>
              <a:t>- Hvis fremmede bakterier indføres i urinrøret via kateteret.</a:t>
            </a:r>
            <a:endParaRPr lang="en-US" noProof="0" dirty="0"/>
          </a:p>
        </p:txBody>
      </p:sp>
      <p:sp>
        <p:nvSpPr>
          <p:cNvPr id="4" name="Slide Number Placeholder 3"/>
          <p:cNvSpPr>
            <a:spLocks noGrp="1"/>
          </p:cNvSpPr>
          <p:nvPr>
            <p:ph type="sldNum" sz="quarter" idx="5"/>
          </p:nvPr>
        </p:nvSpPr>
        <p:spPr/>
        <p:txBody>
          <a:bodyPr/>
          <a:lstStyle/>
          <a:p>
            <a:pPr lvl="0"/>
            <a:fld id="{BF2D3292-3E1C-404D-A455-52612BCC53C4}" type="slidenum">
              <a:rPr lang="sv-SE" smtClean="0"/>
              <a:t>4</a:t>
            </a:fld>
            <a:endParaRPr lang="sv-SE"/>
          </a:p>
        </p:txBody>
      </p:sp>
    </p:spTree>
    <p:extLst>
      <p:ext uri="{BB962C8B-B14F-4D97-AF65-F5344CB8AC3E}">
        <p14:creationId xmlns:p14="http://schemas.microsoft.com/office/powerpoint/2010/main" val="354415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da-DK" dirty="0"/>
              <a:t>En UVI er en bakteriel infektion, der påvirker en del af urinvejene. Urinen indeholder en masse væske, salte og affaldsstoffer. Når bakterier formerer sig i urinen, angriber de slimhinden og forårsager en UVI.</a:t>
            </a:r>
          </a:p>
          <a:p>
            <a:pPr lvl="0"/>
            <a:endParaRPr lang="da-DK" dirty="0"/>
          </a:p>
          <a:p>
            <a:pPr lvl="0"/>
            <a:r>
              <a:rPr lang="da-DK" dirty="0"/>
              <a:t>Urinvejsinfektioner kan inddeles efter placering og sværhedsgrad:</a:t>
            </a:r>
          </a:p>
          <a:p>
            <a:pPr marL="171450" lvl="0" indent="-171450">
              <a:buFontTx/>
              <a:buChar char="-"/>
            </a:pPr>
            <a:r>
              <a:rPr lang="da-DK" dirty="0"/>
              <a:t>Nedre urinvejsinfektioner er infektioner i blæren, normalt forårsaget af bakterier fra mave-tarmkanalen, hvorfra bakterierne kommer ind i urinrøret.</a:t>
            </a:r>
          </a:p>
          <a:p>
            <a:pPr marL="0" lvl="0" indent="0">
              <a:buFontTx/>
              <a:buNone/>
            </a:pPr>
            <a:br>
              <a:rPr lang="da-DK" dirty="0"/>
            </a:br>
            <a:r>
              <a:rPr lang="da-DK" dirty="0"/>
              <a:t>- Øvre urinvejsinfektioner forårsager typisk influenzalignende symptomer, der påvirker hele kroppen. Temp ≥38°C, CRP ≥30 mg/l, feber (kan være fraværende hos ældre) og generelle påvirkninger i varierende grad. Eventuelt kulderystelser, hovedpine, kvalme og opkastninger.</a:t>
            </a:r>
          </a:p>
          <a:p>
            <a:pPr marL="171450" lvl="0" indent="-171450">
              <a:buFontTx/>
              <a:buChar char="-"/>
            </a:pPr>
            <a:endParaRPr lang="da-DK" dirty="0"/>
          </a:p>
          <a:p>
            <a:pPr lvl="0"/>
            <a:r>
              <a:rPr lang="da-DK" dirty="0"/>
              <a:t>- En urinvejsinfektion betegnes som kompliceret, når der er en samtidig strukturel eller funktionel forstyrrelse i urinvejene, eller når der er en underliggende sygdom, der forringer patientens forsvar mod infektionen eller respons på behandlingen.</a:t>
            </a:r>
          </a:p>
          <a:p>
            <a:pPr lvl="0"/>
            <a:r>
              <a:rPr lang="da-DK" dirty="0"/>
              <a:t>Dette materiale er begrænset til tilbagevendende UVI'er hos personer, der udfører RIK (mange gange omtalt som komplicerede UVI'er).</a:t>
            </a:r>
            <a:endParaRPr lang="sv-SE" dirty="0"/>
          </a:p>
        </p:txBody>
      </p:sp>
      <p:sp>
        <p:nvSpPr>
          <p:cNvPr id="4" name="Slide Number Placeholder 3"/>
          <p:cNvSpPr>
            <a:spLocks noGrp="1"/>
          </p:cNvSpPr>
          <p:nvPr>
            <p:ph type="sldNum" sz="quarter" idx="5"/>
          </p:nvPr>
        </p:nvSpPr>
        <p:spPr/>
        <p:txBody>
          <a:bodyPr/>
          <a:lstStyle/>
          <a:p>
            <a:pPr lvl="0"/>
            <a:fld id="{BF2D3292-3E1C-404D-A455-52612BCC53C4}" type="slidenum">
              <a:rPr lang="sv-SE" smtClean="0"/>
              <a:t>5</a:t>
            </a:fld>
            <a:endParaRPr lang="sv-SE"/>
          </a:p>
        </p:txBody>
      </p:sp>
    </p:spTree>
    <p:extLst>
      <p:ext uri="{BB962C8B-B14F-4D97-AF65-F5344CB8AC3E}">
        <p14:creationId xmlns:p14="http://schemas.microsoft.com/office/powerpoint/2010/main" val="3422600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da-DK" noProof="0" dirty="0"/>
              <a:t>Hvis du er interesseret i den trinvise procedure for, hvordan en UVI normalt opstår, så klik på linket for at komme til vores uddannelsesplatform med CPD-akkrediteret materiale.</a:t>
            </a:r>
          </a:p>
          <a:p>
            <a:r>
              <a:rPr lang="da-DK" noProof="0" dirty="0"/>
              <a:t>CPD betyder, at læringsaktiviteten har opfyldt standarderne og pejlemærkerne for Continuing Professional Development (CPD) og er blevet evalueret for sin kvalitet.</a:t>
            </a:r>
            <a:endParaRPr lang="da-DK" sz="1200" u="none" kern="1200" noProof="0" dirty="0">
              <a:solidFill>
                <a:schemeClr val="tx1"/>
              </a:solidFill>
              <a:latin typeface="+mn-lt"/>
              <a:cs typeface="Calibri"/>
            </a:endParaRPr>
          </a:p>
        </p:txBody>
      </p:sp>
      <p:sp>
        <p:nvSpPr>
          <p:cNvPr id="4" name="Slide Number Placeholder 3"/>
          <p:cNvSpPr>
            <a:spLocks noGrp="1"/>
          </p:cNvSpPr>
          <p:nvPr>
            <p:ph type="sldNum" sz="quarter" idx="5"/>
          </p:nvPr>
        </p:nvSpPr>
        <p:spPr/>
        <p:txBody>
          <a:bodyPr/>
          <a:lstStyle/>
          <a:p>
            <a:pPr lvl="0"/>
            <a:fld id="{BF2D3292-3E1C-404D-A455-52612BCC53C4}" type="slidenum">
              <a:rPr lang="sv-SE" smtClean="0"/>
              <a:t>6</a:t>
            </a:fld>
            <a:endParaRPr lang="sv-SE"/>
          </a:p>
        </p:txBody>
      </p:sp>
    </p:spTree>
    <p:extLst>
      <p:ext uri="{BB962C8B-B14F-4D97-AF65-F5344CB8AC3E}">
        <p14:creationId xmlns:p14="http://schemas.microsoft.com/office/powerpoint/2010/main" val="3004359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4018D2-26EA-4626-92F2-1F10E443FD0D}" type="slidenum">
              <a:rPr lang="en-US" smtClean="0"/>
              <a:t>7</a:t>
            </a:fld>
            <a:endParaRPr lang="en-US"/>
          </a:p>
        </p:txBody>
      </p:sp>
    </p:spTree>
    <p:extLst>
      <p:ext uri="{BB962C8B-B14F-4D97-AF65-F5344CB8AC3E}">
        <p14:creationId xmlns:p14="http://schemas.microsoft.com/office/powerpoint/2010/main" val="713840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B444AB-4FF0-1FD6-F2CF-56DFD2EFB8D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E38788EE-F326-920E-BBDD-5E90C1CCCD1C}"/>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effectLst/>
                <a:latin typeface="Calibri" panose="020F0502020204030204" pitchFamily="34" charset="0"/>
                <a:ea typeface="Times New Roman" panose="02020603050405020304" pitchFamily="18" charset="0"/>
              </a:rPr>
              <a:t>De mest almindelige symptomer for en UVI er en ændring af tømningsmønsteret, f.eks. øget frekvens. Det er også almindeligt med en stikkende/brændende fornemmelse eller følelsen af ikke at kunne tømmes helt.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effectLst/>
                <a:latin typeface="Calibri" panose="020F0502020204030204" pitchFamily="34" charset="0"/>
                <a:ea typeface="Times New Roman" panose="02020603050405020304" pitchFamily="18" charset="0"/>
              </a:rPr>
              <a:t>Hos patienter med neurogen skade/sygdom kan UVI forårsage øget spasticitet.</a:t>
            </a:r>
            <a:br>
              <a:rPr lang="da-DK" sz="1800" dirty="0">
                <a:effectLst/>
                <a:latin typeface="Calibri" panose="020F0502020204030204" pitchFamily="34" charset="0"/>
                <a:ea typeface="Times New Roman" panose="02020603050405020304" pitchFamily="18" charset="0"/>
              </a:rPr>
            </a:br>
            <a:r>
              <a:rPr lang="da-DK" sz="1800" dirty="0">
                <a:effectLst/>
                <a:latin typeface="Calibri" panose="020F0502020204030204" pitchFamily="34" charset="0"/>
                <a:ea typeface="Times New Roman" panose="02020603050405020304" pitchFamily="18" charset="0"/>
              </a:rPr>
              <a:t>Ældre mennesker kan blive forvirrede, og personer med høje rygmarvsskader over T6 kan have autonom dysrefleksi.</a:t>
            </a:r>
            <a:endParaRPr lang="en-US" noProof="0" dirty="0">
              <a:highlight>
                <a:srgbClr val="FFFF00"/>
              </a:highlight>
            </a:endParaRPr>
          </a:p>
        </p:txBody>
      </p:sp>
      <p:sp>
        <p:nvSpPr>
          <p:cNvPr id="4" name="Slide Number Placeholder 3">
            <a:extLst>
              <a:ext uri="{FF2B5EF4-FFF2-40B4-BE49-F238E27FC236}">
                <a16:creationId xmlns:a16="http://schemas.microsoft.com/office/drawing/2014/main" id="{27ED897B-2C03-35C6-AABA-9A883EC901BE}"/>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46BAA38-8636-4734-834A-BD5AF41A0A06}" type="slidenum">
              <a:t>8</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noProof="0" dirty="0">
                <a:solidFill>
                  <a:srgbClr val="4C4C4C"/>
                </a:solidFill>
                <a:latin typeface="Source Sans Pro"/>
                <a:ea typeface="Source Sans Pro"/>
              </a:rPr>
              <a:t>For omkring et årti siden mente man, at urinen var steril. Dette er ikke sandt, og urinen indeholder bakterier (både de gode og de dårlige), der lever i symbiose med os.</a:t>
            </a:r>
          </a:p>
          <a:p>
            <a:pPr marL="0" marR="0" lvl="0" indent="0" algn="l" defTabSz="914400" rtl="0" eaLnBrk="1" fontAlgn="auto" latinLnBrk="0" hangingPunct="1">
              <a:lnSpc>
                <a:spcPct val="100000"/>
              </a:lnSpc>
              <a:spcBef>
                <a:spcPts val="0"/>
              </a:spcBef>
              <a:spcAft>
                <a:spcPts val="0"/>
              </a:spcAft>
              <a:buClrTx/>
              <a:buSzTx/>
              <a:buFontTx/>
              <a:buNone/>
              <a:tabLst/>
              <a:defRPr/>
            </a:pPr>
            <a:r>
              <a:rPr lang="da-DK" noProof="0" dirty="0">
                <a:solidFill>
                  <a:srgbClr val="4C4C4C"/>
                </a:solidFill>
                <a:latin typeface="Source Sans Pro"/>
                <a:ea typeface="Source Sans Pro"/>
              </a:rPr>
              <a:t>UVI'er er opdelt i asymptomatiske og symptomatiske: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noProof="0" dirty="0">
                <a:solidFill>
                  <a:srgbClr val="4C4C4C"/>
                </a:solidFill>
                <a:latin typeface="Source Sans Pro"/>
                <a:ea typeface="Source Sans Pro"/>
              </a:rPr>
              <a:t>Asymptomatisk UVI betyder, at du har bakterier i urinen uden symptomer fra urinvejene.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noProof="0" dirty="0">
              <a:solidFill>
                <a:srgbClr val="4C4C4C"/>
              </a:solidFill>
              <a:latin typeface="Source Sans Pro"/>
              <a:ea typeface="Source Sans 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noProof="0" dirty="0">
                <a:solidFill>
                  <a:srgbClr val="4C4C4C"/>
                </a:solidFill>
                <a:latin typeface="Source Sans Pro"/>
                <a:ea typeface="Source Sans Pro"/>
              </a:rPr>
              <a:t>En UVI er defineret som bakteriuri eller funguri sammen med urinvejssymptomer som dysuri og feber med et tal på &gt;103 CFU/ml. (EAUN RIK Guidelines 2024)</a:t>
            </a:r>
          </a:p>
          <a:p>
            <a:pPr marL="0" marR="0" lvl="0" indent="0" algn="l" defTabSz="914400" rtl="0" eaLnBrk="1" fontAlgn="auto" latinLnBrk="0" hangingPunct="1">
              <a:lnSpc>
                <a:spcPct val="100000"/>
              </a:lnSpc>
              <a:spcBef>
                <a:spcPts val="0"/>
              </a:spcBef>
              <a:spcAft>
                <a:spcPts val="0"/>
              </a:spcAft>
              <a:buClrTx/>
              <a:buSzTx/>
              <a:buFontTx/>
              <a:buNone/>
              <a:tabLst/>
              <a:defRPr/>
            </a:pPr>
            <a:r>
              <a:rPr lang="da-DK" noProof="0" dirty="0">
                <a:solidFill>
                  <a:srgbClr val="4C4C4C"/>
                </a:solidFill>
                <a:latin typeface="Source Sans Pro"/>
                <a:ea typeface="Source Sans Pro"/>
              </a:rPr>
              <a:t>Det er den definition, der nu oftest står i litteraturen, og som sundhedsvæsenet også stræber efter. Hvis der er behov for antibiotika, bør dette vurderes af en HCP og i forbindelse med bakteriekultur, for at vælge den korrekte type antibiotika.</a:t>
            </a:r>
            <a:endParaRPr lang="da-DK" noProof="0" dirty="0"/>
          </a:p>
        </p:txBody>
      </p:sp>
      <p:sp>
        <p:nvSpPr>
          <p:cNvPr id="4" name="Slide Number Placeholder 3"/>
          <p:cNvSpPr>
            <a:spLocks noGrp="1"/>
          </p:cNvSpPr>
          <p:nvPr>
            <p:ph type="sldNum" sz="quarter" idx="5"/>
          </p:nvPr>
        </p:nvSpPr>
        <p:spPr/>
        <p:txBody>
          <a:bodyPr/>
          <a:lstStyle/>
          <a:p>
            <a:fld id="{6D4018D2-26EA-4626-92F2-1F10E443FD0D}" type="slidenum">
              <a:rPr lang="en-US" smtClean="0"/>
              <a:t>9</a:t>
            </a:fld>
            <a:endParaRPr lang="en-US"/>
          </a:p>
        </p:txBody>
      </p:sp>
    </p:spTree>
    <p:extLst>
      <p:ext uri="{BB962C8B-B14F-4D97-AF65-F5344CB8AC3E}">
        <p14:creationId xmlns:p14="http://schemas.microsoft.com/office/powerpoint/2010/main" val="649449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none"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hasCustomPrompt="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a:t>
            </a:r>
            <a:r>
              <a:rPr lang="en-US" err="1"/>
              <a:t>styleS</a:t>
            </a:r>
            <a:endParaRPr lang="en-US"/>
          </a:p>
        </p:txBody>
      </p:sp>
    </p:spTree>
    <p:extLst>
      <p:ext uri="{BB962C8B-B14F-4D97-AF65-F5344CB8AC3E}">
        <p14:creationId xmlns:p14="http://schemas.microsoft.com/office/powerpoint/2010/main" val="3699854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lvl1pPr>
              <a:defRPr>
                <a:solidFill>
                  <a:schemeClr val="tx1"/>
                </a:solidFill>
                <a:latin typeface="+mj-lt"/>
              </a:defRPr>
            </a:lvl1p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276475"/>
            <a:ext cx="10515600" cy="4230000"/>
          </a:xfrm>
        </p:spPr>
        <p:txBody>
          <a:bodyPr/>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D1826432-2D6E-EA1D-7179-76EBB68B1E71}"/>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915BC915-1A56-6370-6DCF-502B7765C968}"/>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0683252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276474"/>
            <a:ext cx="10515600" cy="402712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85207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299446"/>
            <a:ext cx="5181600" cy="400415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299446"/>
            <a:ext cx="5181600" cy="400415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reeform 4">
            <a:extLst>
              <a:ext uri="{FF2B5EF4-FFF2-40B4-BE49-F238E27FC236}">
                <a16:creationId xmlns:a16="http://schemas.microsoft.com/office/drawing/2014/main" id="{D64ADB31-3AD0-29CC-7188-E10C26EEEEB4}"/>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15">
            <a:extLst>
              <a:ext uri="{FF2B5EF4-FFF2-40B4-BE49-F238E27FC236}">
                <a16:creationId xmlns:a16="http://schemas.microsoft.com/office/drawing/2014/main" id="{FE3B2A38-DB35-7D92-8B1A-94567580C161}"/>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438418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1522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66961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771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hasCustomPrompt="1"/>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298292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Autofit/>
          </a:bodyPr>
          <a:lstStyle>
            <a:lvl1pPr algn="ctr">
              <a:defRPr sz="5400" cap="all" baseline="0">
                <a:latin typeface="+mj-lt"/>
              </a:defRPr>
            </a:lvl1pPr>
          </a:lstStyle>
          <a:p>
            <a:r>
              <a:rPr lang="en-US"/>
              <a:t>Click to edit </a:t>
            </a:r>
            <a:br>
              <a:rPr lang="en-US"/>
            </a:br>
            <a:r>
              <a:rPr lang="en-US"/>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reeform 3">
            <a:extLst>
              <a:ext uri="{FF2B5EF4-FFF2-40B4-BE49-F238E27FC236}">
                <a16:creationId xmlns:a16="http://schemas.microsoft.com/office/drawing/2014/main" id="{7165612B-82C4-0E91-ED44-6786F8FFCFBD}"/>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B0B30BFD-9909-CAD2-275C-DDFDEF0273E1}"/>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65167946"/>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pos="7537">
          <p15:clr>
            <a:srgbClr val="FBAE40"/>
          </p15:clr>
        </p15:guide>
        <p15:guide id="4" pos="121">
          <p15:clr>
            <a:srgbClr val="FBAE40"/>
          </p15:clr>
        </p15:guide>
        <p15:guide id="5" pos="529">
          <p15:clr>
            <a:srgbClr val="FBAE40"/>
          </p15:clr>
        </p15:guide>
        <p15:guide id="6" pos="7151">
          <p15:clr>
            <a:srgbClr val="FBAE40"/>
          </p15:clr>
        </p15:guide>
        <p15:guide id="7" orient="horz" pos="1230">
          <p15:clr>
            <a:srgbClr val="FBAE40"/>
          </p15:clr>
        </p15:guide>
        <p15:guide id="8" orient="horz" pos="1412">
          <p15:clr>
            <a:srgbClr val="FBAE40"/>
          </p15:clr>
        </p15:guide>
        <p15:guide id="9" orient="horz" pos="4042">
          <p15:clr>
            <a:srgbClr val="FBAE40"/>
          </p15:clr>
        </p15:guide>
        <p15:guide id="10" orient="horz" pos="4201">
          <p15:clr>
            <a:srgbClr val="FBAE40"/>
          </p15:clr>
        </p15:guide>
        <p15:guide id="11" pos="4112">
          <p15:clr>
            <a:srgbClr val="FBAE40"/>
          </p15:clr>
        </p15:guide>
        <p15:guide id="12" pos="3591">
          <p15:clr>
            <a:srgbClr val="FBAE40"/>
          </p15:clr>
        </p15:guide>
        <p15:guide id="13" orient="horz" pos="390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a:xfrm>
            <a:off x="838200" y="916343"/>
            <a:ext cx="10515600" cy="1054121"/>
          </a:xfrm>
        </p:spPr>
        <p:txBody>
          <a:bodyPr anchor="b" anchorCtr="0"/>
          <a:lstStyle>
            <a:lvl1pPr>
              <a:defRPr>
                <a:latin typeface="+mj-lt"/>
              </a:defRPr>
            </a:lvl1p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199" y="2276474"/>
            <a:ext cx="10515599" cy="3924301"/>
          </a:xfrm>
        </p:spPr>
        <p:txBody>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D1826432-2D6E-EA1D-7179-76EBB68B1E71}"/>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915BC915-1A56-6370-6DCF-502B7765C968}"/>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Rounded Corners 5">
            <a:extLst>
              <a:ext uri="{FF2B5EF4-FFF2-40B4-BE49-F238E27FC236}">
                <a16:creationId xmlns:a16="http://schemas.microsoft.com/office/drawing/2014/main" id="{6E34C321-1A71-EC6A-FFFF-E262467C55C4}"/>
              </a:ext>
            </a:extLst>
          </p:cNvPr>
          <p:cNvSpPr/>
          <p:nvPr userDrawn="1"/>
        </p:nvSpPr>
        <p:spPr>
          <a:xfrm>
            <a:off x="11676988" y="6328699"/>
            <a:ext cx="288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8862089"/>
      </p:ext>
    </p:extLst>
  </p:cSld>
  <p:clrMapOvr>
    <a:masterClrMapping/>
  </p:clrMapOvr>
  <p:extLst>
    <p:ext uri="{DCECCB84-F9BA-43D5-87BE-67443E8EF086}">
      <p15:sldGuideLst xmlns:p15="http://schemas.microsoft.com/office/powerpoint/2012/main">
        <p15:guide id="1" orient="horz" pos="1253">
          <p15:clr>
            <a:srgbClr val="FBAE40"/>
          </p15:clr>
        </p15:guide>
        <p15:guide id="2" pos="3840">
          <p15:clr>
            <a:srgbClr val="FBAE40"/>
          </p15:clr>
        </p15:guide>
        <p15:guide id="3" orient="horz" pos="1434">
          <p15:clr>
            <a:srgbClr val="FBAE40"/>
          </p15:clr>
        </p15:guide>
        <p15:guide id="4" pos="529">
          <p15:clr>
            <a:srgbClr val="FBAE40"/>
          </p15:clr>
        </p15:guide>
        <p15:guide id="5" pos="7151">
          <p15:clr>
            <a:srgbClr val="FBAE40"/>
          </p15:clr>
        </p15:guide>
        <p15:guide id="6" orient="horz" pos="572">
          <p15:clr>
            <a:srgbClr val="FBAE40"/>
          </p15:clr>
        </p15:guide>
        <p15:guide id="7" orient="horz" pos="2160">
          <p15:clr>
            <a:srgbClr val="FBAE40"/>
          </p15:clr>
        </p15:guide>
        <p15:guide id="8" orient="horz" pos="4042">
          <p15:clr>
            <a:srgbClr val="FBAE40"/>
          </p15:clr>
        </p15:guide>
        <p15:guide id="9" orient="horz" pos="4178">
          <p15:clr>
            <a:srgbClr val="FBAE40"/>
          </p15:clr>
        </p15:guide>
        <p15:guide id="10" pos="143">
          <p15:clr>
            <a:srgbClr val="FBAE40"/>
          </p15:clr>
        </p15:guide>
        <p15:guide id="11" pos="7537">
          <p15:clr>
            <a:srgbClr val="FBAE40"/>
          </p15:clr>
        </p15:guide>
        <p15:guide id="12" pos="3568">
          <p15:clr>
            <a:srgbClr val="FBAE40"/>
          </p15:clr>
        </p15:guide>
        <p15:guide id="13" pos="4112">
          <p15:clr>
            <a:srgbClr val="FBAE40"/>
          </p15:clr>
        </p15:guide>
        <p15:guide id="14" orient="horz" pos="390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a:xfrm>
            <a:off x="5664200" y="916343"/>
            <a:ext cx="5689599" cy="1054121"/>
          </a:xfrm>
        </p:spPr>
        <p:txBody>
          <a:bodyPr anchor="b" anchorCtr="0"/>
          <a:lstStyle>
            <a:lvl1pPr>
              <a:defRPr>
                <a:latin typeface="+mj-lt"/>
              </a:defRPr>
            </a:lvl1p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5664200" y="2276474"/>
            <a:ext cx="5689598" cy="3924301"/>
          </a:xfrm>
        </p:spPr>
        <p:txBody>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D1826432-2D6E-EA1D-7179-76EBB68B1E71}"/>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915BC915-1A56-6370-6DCF-502B7765C968}"/>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Rounded Corners 5">
            <a:extLst>
              <a:ext uri="{FF2B5EF4-FFF2-40B4-BE49-F238E27FC236}">
                <a16:creationId xmlns:a16="http://schemas.microsoft.com/office/drawing/2014/main" id="{6E34C321-1A71-EC6A-FFFF-E262467C55C4}"/>
              </a:ext>
            </a:extLst>
          </p:cNvPr>
          <p:cNvSpPr/>
          <p:nvPr userDrawn="1"/>
        </p:nvSpPr>
        <p:spPr>
          <a:xfrm>
            <a:off x="11676988" y="6328699"/>
            <a:ext cx="288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22">
            <a:extLst>
              <a:ext uri="{FF2B5EF4-FFF2-40B4-BE49-F238E27FC236}">
                <a16:creationId xmlns:a16="http://schemas.microsoft.com/office/drawing/2014/main" id="{5DCF12E0-ADF1-8F8C-AB41-842477F14A2A}"/>
              </a:ext>
            </a:extLst>
          </p:cNvPr>
          <p:cNvSpPr>
            <a:spLocks noGrp="1"/>
          </p:cNvSpPr>
          <p:nvPr>
            <p:ph type="pic" sz="quarter" idx="10"/>
          </p:nvPr>
        </p:nvSpPr>
        <p:spPr>
          <a:xfrm>
            <a:off x="839788" y="915988"/>
            <a:ext cx="4176612" cy="5284787"/>
          </a:xfrm>
          <a:prstGeom prst="roundRect">
            <a:avLst>
              <a:gd name="adj" fmla="val 5282"/>
            </a:avLst>
          </a:prstGeom>
        </p:spPr>
        <p:txBody>
          <a:bodyPr/>
          <a:lstStyle>
            <a:lvl1pPr marL="0" indent="0">
              <a:buNone/>
              <a:defRPr/>
            </a:lvl1pPr>
          </a:lstStyle>
          <a:p>
            <a:endParaRPr lang="en-SE"/>
          </a:p>
        </p:txBody>
      </p:sp>
    </p:spTree>
    <p:extLst>
      <p:ext uri="{BB962C8B-B14F-4D97-AF65-F5344CB8AC3E}">
        <p14:creationId xmlns:p14="http://schemas.microsoft.com/office/powerpoint/2010/main" val="1641837815"/>
      </p:ext>
    </p:extLst>
  </p:cSld>
  <p:clrMapOvr>
    <a:masterClrMapping/>
  </p:clrMapOvr>
  <p:extLst>
    <p:ext uri="{DCECCB84-F9BA-43D5-87BE-67443E8EF086}">
      <p15:sldGuideLst xmlns:p15="http://schemas.microsoft.com/office/powerpoint/2012/main">
        <p15:guide id="1" orient="horz" pos="1253">
          <p15:clr>
            <a:srgbClr val="FBAE40"/>
          </p15:clr>
        </p15:guide>
        <p15:guide id="2" pos="3160">
          <p15:clr>
            <a:srgbClr val="FBAE40"/>
          </p15:clr>
        </p15:guide>
        <p15:guide id="3" orient="horz" pos="1434">
          <p15:clr>
            <a:srgbClr val="FBAE40"/>
          </p15:clr>
        </p15:guide>
        <p15:guide id="4" pos="529">
          <p15:clr>
            <a:srgbClr val="FBAE40"/>
          </p15:clr>
        </p15:guide>
        <p15:guide id="5" pos="7151">
          <p15:clr>
            <a:srgbClr val="FBAE40"/>
          </p15:clr>
        </p15:guide>
        <p15:guide id="6" orient="horz" pos="572">
          <p15:clr>
            <a:srgbClr val="FBAE40"/>
          </p15:clr>
        </p15:guide>
        <p15:guide id="7" orient="horz" pos="2160">
          <p15:clr>
            <a:srgbClr val="FBAE40"/>
          </p15:clr>
        </p15:guide>
        <p15:guide id="8" orient="horz" pos="4042">
          <p15:clr>
            <a:srgbClr val="FBAE40"/>
          </p15:clr>
        </p15:guide>
        <p15:guide id="9" orient="horz" pos="4178">
          <p15:clr>
            <a:srgbClr val="FBAE40"/>
          </p15:clr>
        </p15:guide>
        <p15:guide id="10" pos="143">
          <p15:clr>
            <a:srgbClr val="FBAE40"/>
          </p15:clr>
        </p15:guide>
        <p15:guide id="11" pos="7537">
          <p15:clr>
            <a:srgbClr val="FBAE40"/>
          </p15:clr>
        </p15:guide>
        <p15:guide id="12" pos="3568">
          <p15:clr>
            <a:srgbClr val="FBAE40"/>
          </p15:clr>
        </p15:guide>
        <p15:guide id="14" orient="horz" pos="390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a:xfrm>
            <a:off x="5016500" y="916343"/>
            <a:ext cx="6337299" cy="1054121"/>
          </a:xfrm>
        </p:spPr>
        <p:txBody>
          <a:bodyPr anchor="b" anchorCtr="0"/>
          <a:lstStyle>
            <a:lvl1pPr>
              <a:defRPr>
                <a:latin typeface="+mj-lt"/>
              </a:defRPr>
            </a:lvl1p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5016500" y="2276474"/>
            <a:ext cx="6337298" cy="3924301"/>
          </a:xfrm>
        </p:spPr>
        <p:txBody>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D1826432-2D6E-EA1D-7179-76EBB68B1E71}"/>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915BC915-1A56-6370-6DCF-502B7765C968}"/>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Rounded Corners 5">
            <a:extLst>
              <a:ext uri="{FF2B5EF4-FFF2-40B4-BE49-F238E27FC236}">
                <a16:creationId xmlns:a16="http://schemas.microsoft.com/office/drawing/2014/main" id="{6E34C321-1A71-EC6A-FFFF-E262467C55C4}"/>
              </a:ext>
            </a:extLst>
          </p:cNvPr>
          <p:cNvSpPr/>
          <p:nvPr userDrawn="1"/>
        </p:nvSpPr>
        <p:spPr>
          <a:xfrm>
            <a:off x="11676988" y="6328699"/>
            <a:ext cx="288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22">
            <a:extLst>
              <a:ext uri="{FF2B5EF4-FFF2-40B4-BE49-F238E27FC236}">
                <a16:creationId xmlns:a16="http://schemas.microsoft.com/office/drawing/2014/main" id="{5DCF12E0-ADF1-8F8C-AB41-842477F14A2A}"/>
              </a:ext>
            </a:extLst>
          </p:cNvPr>
          <p:cNvSpPr>
            <a:spLocks noGrp="1"/>
          </p:cNvSpPr>
          <p:nvPr>
            <p:ph type="pic" sz="quarter" idx="10"/>
          </p:nvPr>
        </p:nvSpPr>
        <p:spPr>
          <a:xfrm>
            <a:off x="839788" y="915988"/>
            <a:ext cx="3348037" cy="5284787"/>
          </a:xfrm>
          <a:prstGeom prst="roundRect">
            <a:avLst>
              <a:gd name="adj" fmla="val 5282"/>
            </a:avLst>
          </a:prstGeom>
        </p:spPr>
        <p:txBody>
          <a:bodyPr/>
          <a:lstStyle>
            <a:lvl1pPr marL="0" indent="0">
              <a:buNone/>
              <a:defRPr/>
            </a:lvl1pPr>
          </a:lstStyle>
          <a:p>
            <a:endParaRPr lang="en-SE"/>
          </a:p>
        </p:txBody>
      </p:sp>
    </p:spTree>
    <p:extLst>
      <p:ext uri="{BB962C8B-B14F-4D97-AF65-F5344CB8AC3E}">
        <p14:creationId xmlns:p14="http://schemas.microsoft.com/office/powerpoint/2010/main" val="1000993984"/>
      </p:ext>
    </p:extLst>
  </p:cSld>
  <p:clrMapOvr>
    <a:masterClrMapping/>
  </p:clrMapOvr>
  <p:extLst>
    <p:ext uri="{DCECCB84-F9BA-43D5-87BE-67443E8EF086}">
      <p15:sldGuideLst xmlns:p15="http://schemas.microsoft.com/office/powerpoint/2012/main">
        <p15:guide id="1" orient="horz" pos="1253">
          <p15:clr>
            <a:srgbClr val="FBAE40"/>
          </p15:clr>
        </p15:guide>
        <p15:guide id="2" pos="2638" userDrawn="1">
          <p15:clr>
            <a:srgbClr val="FBAE40"/>
          </p15:clr>
        </p15:guide>
        <p15:guide id="3" orient="horz" pos="1434">
          <p15:clr>
            <a:srgbClr val="FBAE40"/>
          </p15:clr>
        </p15:guide>
        <p15:guide id="4" pos="529">
          <p15:clr>
            <a:srgbClr val="FBAE40"/>
          </p15:clr>
        </p15:guide>
        <p15:guide id="5" pos="7151">
          <p15:clr>
            <a:srgbClr val="FBAE40"/>
          </p15:clr>
        </p15:guide>
        <p15:guide id="6" orient="horz" pos="572">
          <p15:clr>
            <a:srgbClr val="FBAE40"/>
          </p15:clr>
        </p15:guide>
        <p15:guide id="7" orient="horz" pos="2160">
          <p15:clr>
            <a:srgbClr val="FBAE40"/>
          </p15:clr>
        </p15:guide>
        <p15:guide id="8" orient="horz" pos="4042">
          <p15:clr>
            <a:srgbClr val="FBAE40"/>
          </p15:clr>
        </p15:guide>
        <p15:guide id="9" orient="horz" pos="4178">
          <p15:clr>
            <a:srgbClr val="FBAE40"/>
          </p15:clr>
        </p15:guide>
        <p15:guide id="10" pos="143">
          <p15:clr>
            <a:srgbClr val="FBAE40"/>
          </p15:clr>
        </p15:guide>
        <p15:guide id="11" pos="7537">
          <p15:clr>
            <a:srgbClr val="FBAE40"/>
          </p15:clr>
        </p15:guide>
        <p15:guide id="12" pos="3160" userDrawn="1">
          <p15:clr>
            <a:srgbClr val="FBAE40"/>
          </p15:clr>
        </p15:guide>
        <p15:guide id="14" orient="horz" pos="390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a:xfrm>
            <a:off x="839788" y="916343"/>
            <a:ext cx="10512425" cy="1054121"/>
          </a:xfrm>
        </p:spPr>
        <p:txBody>
          <a:bodyPr anchor="b" anchorCtr="0"/>
          <a:lstStyle>
            <a:lvl1pPr>
              <a:defRPr>
                <a:latin typeface="+mj-lt"/>
              </a:defRPr>
            </a:lvl1p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9788" y="2276474"/>
            <a:ext cx="5689598" cy="3924301"/>
          </a:xfrm>
        </p:spPr>
        <p:txBody>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D1826432-2D6E-EA1D-7179-76EBB68B1E71}"/>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915BC915-1A56-6370-6DCF-502B7765C968}"/>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Rounded Corners 5">
            <a:extLst>
              <a:ext uri="{FF2B5EF4-FFF2-40B4-BE49-F238E27FC236}">
                <a16:creationId xmlns:a16="http://schemas.microsoft.com/office/drawing/2014/main" id="{6E34C321-1A71-EC6A-FFFF-E262467C55C4}"/>
              </a:ext>
            </a:extLst>
          </p:cNvPr>
          <p:cNvSpPr/>
          <p:nvPr userDrawn="1"/>
        </p:nvSpPr>
        <p:spPr>
          <a:xfrm>
            <a:off x="11676988" y="6328699"/>
            <a:ext cx="288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22">
            <a:extLst>
              <a:ext uri="{FF2B5EF4-FFF2-40B4-BE49-F238E27FC236}">
                <a16:creationId xmlns:a16="http://schemas.microsoft.com/office/drawing/2014/main" id="{5DCF12E0-ADF1-8F8C-AB41-842477F14A2A}"/>
              </a:ext>
            </a:extLst>
          </p:cNvPr>
          <p:cNvSpPr>
            <a:spLocks noGrp="1"/>
          </p:cNvSpPr>
          <p:nvPr>
            <p:ph type="pic" sz="quarter" idx="10"/>
          </p:nvPr>
        </p:nvSpPr>
        <p:spPr>
          <a:xfrm>
            <a:off x="7180036" y="2269921"/>
            <a:ext cx="4172177" cy="3930854"/>
          </a:xfrm>
          <a:prstGeom prst="roundRect">
            <a:avLst>
              <a:gd name="adj" fmla="val 5282"/>
            </a:avLst>
          </a:prstGeom>
        </p:spPr>
        <p:txBody>
          <a:bodyPr/>
          <a:lstStyle>
            <a:lvl1pPr marL="0" indent="0">
              <a:buNone/>
              <a:defRPr/>
            </a:lvl1pPr>
          </a:lstStyle>
          <a:p>
            <a:endParaRPr lang="en-SE"/>
          </a:p>
        </p:txBody>
      </p:sp>
    </p:spTree>
    <p:extLst>
      <p:ext uri="{BB962C8B-B14F-4D97-AF65-F5344CB8AC3E}">
        <p14:creationId xmlns:p14="http://schemas.microsoft.com/office/powerpoint/2010/main" val="813349769"/>
      </p:ext>
    </p:extLst>
  </p:cSld>
  <p:clrMapOvr>
    <a:masterClrMapping/>
  </p:clrMapOvr>
  <p:extLst>
    <p:ext uri="{DCECCB84-F9BA-43D5-87BE-67443E8EF086}">
      <p15:sldGuideLst xmlns:p15="http://schemas.microsoft.com/office/powerpoint/2012/main">
        <p15:guide id="1" orient="horz" pos="1253">
          <p15:clr>
            <a:srgbClr val="FBAE40"/>
          </p15:clr>
        </p15:guide>
        <p15:guide id="2" pos="4520">
          <p15:clr>
            <a:srgbClr val="FBAE40"/>
          </p15:clr>
        </p15:guide>
        <p15:guide id="3" orient="horz" pos="1434">
          <p15:clr>
            <a:srgbClr val="FBAE40"/>
          </p15:clr>
        </p15:guide>
        <p15:guide id="4" pos="529">
          <p15:clr>
            <a:srgbClr val="FBAE40"/>
          </p15:clr>
        </p15:guide>
        <p15:guide id="5" pos="7151">
          <p15:clr>
            <a:srgbClr val="FBAE40"/>
          </p15:clr>
        </p15:guide>
        <p15:guide id="6" orient="horz" pos="572">
          <p15:clr>
            <a:srgbClr val="FBAE40"/>
          </p15:clr>
        </p15:guide>
        <p15:guide id="7" orient="horz" pos="2160">
          <p15:clr>
            <a:srgbClr val="FBAE40"/>
          </p15:clr>
        </p15:guide>
        <p15:guide id="8" orient="horz" pos="4042">
          <p15:clr>
            <a:srgbClr val="FBAE40"/>
          </p15:clr>
        </p15:guide>
        <p15:guide id="9" orient="horz" pos="4178">
          <p15:clr>
            <a:srgbClr val="FBAE40"/>
          </p15:clr>
        </p15:guide>
        <p15:guide id="10" pos="143">
          <p15:clr>
            <a:srgbClr val="FBAE40"/>
          </p15:clr>
        </p15:guide>
        <p15:guide id="11" pos="7537">
          <p15:clr>
            <a:srgbClr val="FBAE40"/>
          </p15:clr>
        </p15:guide>
        <p15:guide id="13" pos="4112">
          <p15:clr>
            <a:srgbClr val="FBAE40"/>
          </p15:clr>
        </p15:guide>
        <p15:guide id="14" orient="horz" pos="390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a:xfrm>
            <a:off x="839788" y="916343"/>
            <a:ext cx="10512425" cy="1054121"/>
          </a:xfrm>
        </p:spPr>
        <p:txBody>
          <a:bodyPr anchor="b" anchorCtr="0"/>
          <a:lstStyle>
            <a:lvl1pPr>
              <a:defRPr>
                <a:latin typeface="+mj-lt"/>
              </a:defRPr>
            </a:lvl1p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9788" y="2276474"/>
            <a:ext cx="4172177" cy="3924301"/>
          </a:xfrm>
        </p:spPr>
        <p:txBody>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D1826432-2D6E-EA1D-7179-76EBB68B1E71}"/>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915BC915-1A56-6370-6DCF-502B7765C968}"/>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Rounded Corners 5">
            <a:extLst>
              <a:ext uri="{FF2B5EF4-FFF2-40B4-BE49-F238E27FC236}">
                <a16:creationId xmlns:a16="http://schemas.microsoft.com/office/drawing/2014/main" id="{6E34C321-1A71-EC6A-FFFF-E262467C55C4}"/>
              </a:ext>
            </a:extLst>
          </p:cNvPr>
          <p:cNvSpPr/>
          <p:nvPr userDrawn="1"/>
        </p:nvSpPr>
        <p:spPr>
          <a:xfrm>
            <a:off x="11676988" y="6328699"/>
            <a:ext cx="288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22">
            <a:extLst>
              <a:ext uri="{FF2B5EF4-FFF2-40B4-BE49-F238E27FC236}">
                <a16:creationId xmlns:a16="http://schemas.microsoft.com/office/drawing/2014/main" id="{5DCF12E0-ADF1-8F8C-AB41-842477F14A2A}"/>
              </a:ext>
            </a:extLst>
          </p:cNvPr>
          <p:cNvSpPr>
            <a:spLocks noGrp="1"/>
          </p:cNvSpPr>
          <p:nvPr>
            <p:ph type="pic" sz="quarter" idx="10"/>
          </p:nvPr>
        </p:nvSpPr>
        <p:spPr>
          <a:xfrm>
            <a:off x="5664200" y="2269921"/>
            <a:ext cx="5688013" cy="3930854"/>
          </a:xfrm>
          <a:prstGeom prst="roundRect">
            <a:avLst>
              <a:gd name="adj" fmla="val 5282"/>
            </a:avLst>
          </a:prstGeom>
        </p:spPr>
        <p:txBody>
          <a:bodyPr/>
          <a:lstStyle>
            <a:lvl1pPr marL="0" indent="0">
              <a:buNone/>
              <a:defRPr/>
            </a:lvl1pPr>
          </a:lstStyle>
          <a:p>
            <a:endParaRPr lang="en-SE"/>
          </a:p>
        </p:txBody>
      </p:sp>
    </p:spTree>
    <p:extLst>
      <p:ext uri="{BB962C8B-B14F-4D97-AF65-F5344CB8AC3E}">
        <p14:creationId xmlns:p14="http://schemas.microsoft.com/office/powerpoint/2010/main" val="4007380529"/>
      </p:ext>
    </p:extLst>
  </p:cSld>
  <p:clrMapOvr>
    <a:masterClrMapping/>
  </p:clrMapOvr>
  <p:extLst>
    <p:ext uri="{DCECCB84-F9BA-43D5-87BE-67443E8EF086}">
      <p15:sldGuideLst xmlns:p15="http://schemas.microsoft.com/office/powerpoint/2012/main">
        <p15:guide id="1" orient="horz" pos="1253">
          <p15:clr>
            <a:srgbClr val="FBAE40"/>
          </p15:clr>
        </p15:guide>
        <p15:guide id="3" orient="horz" pos="1434">
          <p15:clr>
            <a:srgbClr val="FBAE40"/>
          </p15:clr>
        </p15:guide>
        <p15:guide id="4" pos="529">
          <p15:clr>
            <a:srgbClr val="FBAE40"/>
          </p15:clr>
        </p15:guide>
        <p15:guide id="5" pos="7151">
          <p15:clr>
            <a:srgbClr val="FBAE40"/>
          </p15:clr>
        </p15:guide>
        <p15:guide id="6" orient="horz" pos="572">
          <p15:clr>
            <a:srgbClr val="FBAE40"/>
          </p15:clr>
        </p15:guide>
        <p15:guide id="7" orient="horz" pos="2160">
          <p15:clr>
            <a:srgbClr val="FBAE40"/>
          </p15:clr>
        </p15:guide>
        <p15:guide id="8" orient="horz" pos="4042">
          <p15:clr>
            <a:srgbClr val="FBAE40"/>
          </p15:clr>
        </p15:guide>
        <p15:guide id="9" orient="horz" pos="4178">
          <p15:clr>
            <a:srgbClr val="FBAE40"/>
          </p15:clr>
        </p15:guide>
        <p15:guide id="10" pos="143">
          <p15:clr>
            <a:srgbClr val="FBAE40"/>
          </p15:clr>
        </p15:guide>
        <p15:guide id="11" pos="7537">
          <p15:clr>
            <a:srgbClr val="FBAE40"/>
          </p15:clr>
        </p15:guide>
        <p15:guide id="12" pos="3568">
          <p15:clr>
            <a:srgbClr val="FBAE40"/>
          </p15:clr>
        </p15:guide>
        <p15:guide id="13" pos="3160">
          <p15:clr>
            <a:srgbClr val="FBAE40"/>
          </p15:clr>
        </p15:guide>
        <p15:guide id="14" orient="horz" pos="390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a:xfrm>
            <a:off x="838200" y="916343"/>
            <a:ext cx="10515600" cy="1054121"/>
          </a:xfrm>
        </p:spPr>
        <p:txBody>
          <a:bodyPr anchor="b" anchorCtr="0"/>
          <a:lstStyle>
            <a:lvl1pPr>
              <a:defRPr>
                <a:latin typeface="+mj-lt"/>
              </a:defRPr>
            </a:lvl1pPr>
          </a:lstStyle>
          <a:p>
            <a:r>
              <a:rPr lang="en-US"/>
              <a:t>Click to edit Master title style</a:t>
            </a:r>
          </a:p>
        </p:txBody>
      </p:sp>
      <p:sp>
        <p:nvSpPr>
          <p:cNvPr id="4" name="Freeform 3">
            <a:extLst>
              <a:ext uri="{FF2B5EF4-FFF2-40B4-BE49-F238E27FC236}">
                <a16:creationId xmlns:a16="http://schemas.microsoft.com/office/drawing/2014/main" id="{D1826432-2D6E-EA1D-7179-76EBB68B1E71}"/>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915BC915-1A56-6370-6DCF-502B7765C968}"/>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Rounded Corners 5">
            <a:extLst>
              <a:ext uri="{FF2B5EF4-FFF2-40B4-BE49-F238E27FC236}">
                <a16:creationId xmlns:a16="http://schemas.microsoft.com/office/drawing/2014/main" id="{6E34C321-1A71-EC6A-FFFF-E262467C55C4}"/>
              </a:ext>
            </a:extLst>
          </p:cNvPr>
          <p:cNvSpPr/>
          <p:nvPr userDrawn="1"/>
        </p:nvSpPr>
        <p:spPr>
          <a:xfrm>
            <a:off x="11676988" y="6328699"/>
            <a:ext cx="288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D144B50D-F83A-59F8-E4E1-8BFE3BA8FC7F}"/>
              </a:ext>
            </a:extLst>
          </p:cNvPr>
          <p:cNvSpPr>
            <a:spLocks noGrp="1"/>
          </p:cNvSpPr>
          <p:nvPr>
            <p:ph sz="quarter" idx="10"/>
          </p:nvPr>
        </p:nvSpPr>
        <p:spPr>
          <a:xfrm>
            <a:off x="839788" y="5048250"/>
            <a:ext cx="3348037" cy="11525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8" name="Content Placeholder 6">
            <a:extLst>
              <a:ext uri="{FF2B5EF4-FFF2-40B4-BE49-F238E27FC236}">
                <a16:creationId xmlns:a16="http://schemas.microsoft.com/office/drawing/2014/main" id="{9C82BDA6-65FA-752B-F009-AF6DFAB7C4E3}"/>
              </a:ext>
            </a:extLst>
          </p:cNvPr>
          <p:cNvSpPr>
            <a:spLocks noGrp="1"/>
          </p:cNvSpPr>
          <p:nvPr>
            <p:ph sz="quarter" idx="11"/>
          </p:nvPr>
        </p:nvSpPr>
        <p:spPr>
          <a:xfrm>
            <a:off x="4403120" y="5048250"/>
            <a:ext cx="3385155" cy="11525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9" name="Content Placeholder 6">
            <a:extLst>
              <a:ext uri="{FF2B5EF4-FFF2-40B4-BE49-F238E27FC236}">
                <a16:creationId xmlns:a16="http://schemas.microsoft.com/office/drawing/2014/main" id="{075D7942-3B47-468C-E39B-4EFA93A78185}"/>
              </a:ext>
            </a:extLst>
          </p:cNvPr>
          <p:cNvSpPr>
            <a:spLocks noGrp="1"/>
          </p:cNvSpPr>
          <p:nvPr>
            <p:ph sz="quarter" idx="12"/>
          </p:nvPr>
        </p:nvSpPr>
        <p:spPr>
          <a:xfrm>
            <a:off x="7985305" y="5048250"/>
            <a:ext cx="3348037" cy="11525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11" name="Picture Placeholder 10">
            <a:extLst>
              <a:ext uri="{FF2B5EF4-FFF2-40B4-BE49-F238E27FC236}">
                <a16:creationId xmlns:a16="http://schemas.microsoft.com/office/drawing/2014/main" id="{B4571B4C-D604-5F3D-2274-10931FF2B5E2}"/>
              </a:ext>
            </a:extLst>
          </p:cNvPr>
          <p:cNvSpPr>
            <a:spLocks noGrp="1"/>
          </p:cNvSpPr>
          <p:nvPr>
            <p:ph type="pic" sz="quarter" idx="13"/>
          </p:nvPr>
        </p:nvSpPr>
        <p:spPr>
          <a:xfrm>
            <a:off x="839788" y="2276475"/>
            <a:ext cx="3348037" cy="2371725"/>
          </a:xfrm>
        </p:spPr>
        <p:txBody>
          <a:bodyPr/>
          <a:lstStyle/>
          <a:p>
            <a:endParaRPr lang="en-SE"/>
          </a:p>
        </p:txBody>
      </p:sp>
      <p:sp>
        <p:nvSpPr>
          <p:cNvPr id="13" name="Picture Placeholder 10">
            <a:extLst>
              <a:ext uri="{FF2B5EF4-FFF2-40B4-BE49-F238E27FC236}">
                <a16:creationId xmlns:a16="http://schemas.microsoft.com/office/drawing/2014/main" id="{1C278C2B-E1BA-8495-8E5E-8327B1E9D5FF}"/>
              </a:ext>
            </a:extLst>
          </p:cNvPr>
          <p:cNvSpPr>
            <a:spLocks noGrp="1"/>
          </p:cNvSpPr>
          <p:nvPr>
            <p:ph type="pic" sz="quarter" idx="14"/>
          </p:nvPr>
        </p:nvSpPr>
        <p:spPr>
          <a:xfrm>
            <a:off x="4412547" y="2276475"/>
            <a:ext cx="3348037" cy="2371725"/>
          </a:xfrm>
        </p:spPr>
        <p:txBody>
          <a:bodyPr/>
          <a:lstStyle/>
          <a:p>
            <a:endParaRPr lang="en-SE"/>
          </a:p>
        </p:txBody>
      </p:sp>
      <p:sp>
        <p:nvSpPr>
          <p:cNvPr id="14" name="Picture Placeholder 10">
            <a:extLst>
              <a:ext uri="{FF2B5EF4-FFF2-40B4-BE49-F238E27FC236}">
                <a16:creationId xmlns:a16="http://schemas.microsoft.com/office/drawing/2014/main" id="{6B76F5A4-DB10-0C55-2D9F-A0A07683FD76}"/>
              </a:ext>
            </a:extLst>
          </p:cNvPr>
          <p:cNvSpPr>
            <a:spLocks noGrp="1"/>
          </p:cNvSpPr>
          <p:nvPr>
            <p:ph type="pic" sz="quarter" idx="15"/>
          </p:nvPr>
        </p:nvSpPr>
        <p:spPr>
          <a:xfrm>
            <a:off x="7985305" y="2276475"/>
            <a:ext cx="3348037" cy="2371725"/>
          </a:xfrm>
        </p:spPr>
        <p:txBody>
          <a:bodyPr/>
          <a:lstStyle/>
          <a:p>
            <a:endParaRPr lang="en-SE"/>
          </a:p>
        </p:txBody>
      </p:sp>
    </p:spTree>
    <p:extLst>
      <p:ext uri="{BB962C8B-B14F-4D97-AF65-F5344CB8AC3E}">
        <p14:creationId xmlns:p14="http://schemas.microsoft.com/office/powerpoint/2010/main" val="3549377675"/>
      </p:ext>
    </p:extLst>
  </p:cSld>
  <p:clrMapOvr>
    <a:masterClrMapping/>
  </p:clrMapOvr>
  <p:extLst>
    <p:ext uri="{DCECCB84-F9BA-43D5-87BE-67443E8EF086}">
      <p15:sldGuideLst xmlns:p15="http://schemas.microsoft.com/office/powerpoint/2012/main">
        <p15:guide id="1" orient="horz" pos="1253">
          <p15:clr>
            <a:srgbClr val="FBAE40"/>
          </p15:clr>
        </p15:guide>
        <p15:guide id="2" pos="3840">
          <p15:clr>
            <a:srgbClr val="FBAE40"/>
          </p15:clr>
        </p15:guide>
        <p15:guide id="3" orient="horz" pos="1434">
          <p15:clr>
            <a:srgbClr val="FBAE40"/>
          </p15:clr>
        </p15:guide>
        <p15:guide id="4" pos="529">
          <p15:clr>
            <a:srgbClr val="FBAE40"/>
          </p15:clr>
        </p15:guide>
        <p15:guide id="5" pos="7151">
          <p15:clr>
            <a:srgbClr val="FBAE40"/>
          </p15:clr>
        </p15:guide>
        <p15:guide id="6" orient="horz" pos="572">
          <p15:clr>
            <a:srgbClr val="FBAE40"/>
          </p15:clr>
        </p15:guide>
        <p15:guide id="7" orient="horz" pos="2160">
          <p15:clr>
            <a:srgbClr val="FBAE40"/>
          </p15:clr>
        </p15:guide>
        <p15:guide id="8" orient="horz" pos="4042">
          <p15:clr>
            <a:srgbClr val="FBAE40"/>
          </p15:clr>
        </p15:guide>
        <p15:guide id="9" orient="horz" pos="4178">
          <p15:clr>
            <a:srgbClr val="FBAE40"/>
          </p15:clr>
        </p15:guide>
        <p15:guide id="10" pos="143">
          <p15:clr>
            <a:srgbClr val="FBAE40"/>
          </p15:clr>
        </p15:guide>
        <p15:guide id="11" pos="7537">
          <p15:clr>
            <a:srgbClr val="FBAE40"/>
          </p15:clr>
        </p15:guide>
        <p15:guide id="12" pos="2638" userDrawn="1">
          <p15:clr>
            <a:srgbClr val="FBAE40"/>
          </p15:clr>
        </p15:guide>
        <p15:guide id="13" pos="4906" userDrawn="1">
          <p15:clr>
            <a:srgbClr val="FBAE40"/>
          </p15:clr>
        </p15:guide>
        <p15:guide id="14" orient="horz" pos="3906">
          <p15:clr>
            <a:srgbClr val="FBAE40"/>
          </p15:clr>
        </p15:guide>
        <p15:guide id="15" pos="2774" userDrawn="1">
          <p15:clr>
            <a:srgbClr val="FBAE40"/>
          </p15:clr>
        </p15:guide>
        <p15:guide id="16" pos="5019" userDrawn="1">
          <p15:clr>
            <a:srgbClr val="FBAE40"/>
          </p15:clr>
        </p15:guide>
        <p15:guide id="17" pos="665" userDrawn="1">
          <p15:clr>
            <a:srgbClr val="FBAE40"/>
          </p15:clr>
        </p15:guide>
        <p15:guide id="18" pos="7015" userDrawn="1">
          <p15:clr>
            <a:srgbClr val="FBAE40"/>
          </p15:clr>
        </p15:guide>
        <p15:guide id="19" pos="3908" userDrawn="1">
          <p15:clr>
            <a:srgbClr val="FBAE40"/>
          </p15:clr>
        </p15:guide>
        <p15:guide id="20" pos="3772"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2.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929595299"/>
      </p:ext>
    </p:extLst>
  </p:cSld>
  <p:clrMap bg1="lt1" tx1="dk1" bg2="lt2" tx2="dk2" accent1="accent1" accent2="accent2" accent3="accent3" accent4="accent4" accent5="accent5" accent6="accent6" hlink="hlink" folHlink="folHlink"/>
  <p:sldLayoutIdLst>
    <p:sldLayoutId id="2147483662" r:id="rId1"/>
    <p:sldLayoutId id="2147483663" r:id="rId2"/>
  </p:sldLayoutIdLst>
  <p:txStyles>
    <p:titleStyle>
      <a:lvl1pPr algn="l" defTabSz="914400" rtl="0" eaLnBrk="1" latinLnBrk="0" hangingPunct="1">
        <a:lnSpc>
          <a:spcPct val="90000"/>
        </a:lnSpc>
        <a:spcBef>
          <a:spcPct val="0"/>
        </a:spcBef>
        <a:buNone/>
        <a:defRPr sz="3600" b="1"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wrap="square" lIns="0" tIns="0" rIns="0" bIns="0" rtlCol="0" anchor="b" anchorCtr="0">
            <a:noAutofit/>
          </a:bodyPr>
          <a:lstStyle/>
          <a:p>
            <a:r>
              <a:rPr lang="en-US"/>
              <a:t>Click to edit Master title style</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567485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73" r:id="rId4"/>
    <p:sldLayoutId id="2147483668" r:id="rId5"/>
    <p:sldLayoutId id="2147483669" r:id="rId6"/>
    <p:sldLayoutId id="2147483674" r:id="rId7"/>
    <p:sldLayoutId id="2147483670" r:id="rId8"/>
    <p:sldLayoutId id="2147483671" r:id="rId9"/>
    <p:sldLayoutId id="2147483672" r:id="rId10"/>
  </p:sldLayoutIdLst>
  <p:txStyles>
    <p:titleStyle>
      <a:lvl1pPr algn="l" defTabSz="914400" rtl="0" eaLnBrk="1" latinLnBrk="0" hangingPunct="1">
        <a:lnSpc>
          <a:spcPct val="90000"/>
        </a:lnSpc>
        <a:spcBef>
          <a:spcPct val="0"/>
        </a:spcBef>
        <a:buNone/>
        <a:defRPr sz="3200" kern="1200">
          <a:solidFill>
            <a:srgbClr val="000000"/>
          </a:solidFill>
          <a:latin typeface="+mj-lt"/>
          <a:ea typeface="+mj-ea"/>
          <a:cs typeface="+mj-cs"/>
        </a:defRPr>
      </a:lvl1pPr>
    </p:titleStyle>
    <p:bodyStyle>
      <a:lvl1pPr marL="228600" indent="-228600" algn="l" defTabSz="914400" rtl="0" eaLnBrk="1" latinLnBrk="0" hangingPunct="1">
        <a:lnSpc>
          <a:spcPct val="90000"/>
        </a:lnSpc>
        <a:spcBef>
          <a:spcPts val="1000"/>
        </a:spcBef>
        <a:buClrTx/>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ClrTx/>
        <a:buFont typeface="Arial" panose="020B0604020202020204" pitchFamily="34" charset="0"/>
        <a:buChar char="•"/>
        <a:defRPr sz="1800" kern="1200">
          <a:solidFill>
            <a:srgbClr val="000000"/>
          </a:solidFill>
          <a:latin typeface="+mj-lt"/>
          <a:ea typeface="+mn-ea"/>
          <a:cs typeface="+mn-cs"/>
        </a:defRPr>
      </a:lvl2pPr>
      <a:lvl3pPr marL="1143000" indent="-228600" algn="l" defTabSz="914400" rtl="0" eaLnBrk="1" latinLnBrk="0" hangingPunct="1">
        <a:lnSpc>
          <a:spcPct val="90000"/>
        </a:lnSpc>
        <a:spcBef>
          <a:spcPts val="500"/>
        </a:spcBef>
        <a:buClrTx/>
        <a:buFont typeface="Arial" panose="020B0604020202020204" pitchFamily="34" charset="0"/>
        <a:buChar char="•"/>
        <a:defRPr sz="1600" kern="1200">
          <a:solidFill>
            <a:srgbClr val="000000"/>
          </a:solidFill>
          <a:latin typeface="+mj-lt"/>
          <a:ea typeface="+mn-ea"/>
          <a:cs typeface="+mn-cs"/>
        </a:defRPr>
      </a:lvl3pPr>
      <a:lvl4pPr marL="1600200" indent="-228600" algn="l" defTabSz="914400" rtl="0" eaLnBrk="1" latinLnBrk="0" hangingPunct="1">
        <a:lnSpc>
          <a:spcPct val="90000"/>
        </a:lnSpc>
        <a:spcBef>
          <a:spcPts val="500"/>
        </a:spcBef>
        <a:buClrTx/>
        <a:buFont typeface="Arial" panose="020B0604020202020204" pitchFamily="34" charset="0"/>
        <a:buChar char="•"/>
        <a:defRPr sz="1400" kern="1200">
          <a:solidFill>
            <a:srgbClr val="000000"/>
          </a:solidFill>
          <a:latin typeface="+mj-lt"/>
          <a:ea typeface="+mn-ea"/>
          <a:cs typeface="+mn-cs"/>
        </a:defRPr>
      </a:lvl4pPr>
      <a:lvl5pPr marL="2057400" indent="-228600" algn="l" defTabSz="914400" rtl="0" eaLnBrk="1" latinLnBrk="0" hangingPunct="1">
        <a:lnSpc>
          <a:spcPct val="90000"/>
        </a:lnSpc>
        <a:spcBef>
          <a:spcPts val="500"/>
        </a:spcBef>
        <a:buClrTx/>
        <a:buFont typeface="Arial" panose="020B0604020202020204" pitchFamily="34" charset="0"/>
        <a:buChar char="•"/>
        <a:defRPr sz="1200" kern="1200">
          <a:solidFill>
            <a:srgbClr val="000000"/>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15">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reeform 5">
            <a:extLst>
              <a:ext uri="{FF2B5EF4-FFF2-40B4-BE49-F238E27FC236}">
                <a16:creationId xmlns:a16="http://schemas.microsoft.com/office/drawing/2014/main" id="{9D44FDAC-07C9-4888-8618-7FDEFF1ADA78}"/>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1329736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slide" Target="slide10.xml"/><Relationship Id="rId5" Type="http://schemas.openxmlformats.org/officeDocument/2006/relationships/slide" Target="slide3.xml"/><Relationship Id="rId4" Type="http://schemas.openxmlformats.org/officeDocument/2006/relationships/slide" Target="slide2.xml"/></Relationships>
</file>

<file path=ppt/slides/_rels/slide10.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21.xml"/><Relationship Id="rId18" Type="http://schemas.openxmlformats.org/officeDocument/2006/relationships/slide" Target="slide26.xml"/><Relationship Id="rId3" Type="http://schemas.openxmlformats.org/officeDocument/2006/relationships/slide" Target="slide11.xml"/><Relationship Id="rId21" Type="http://schemas.openxmlformats.org/officeDocument/2006/relationships/slide" Target="slide27.xml"/><Relationship Id="rId7" Type="http://schemas.openxmlformats.org/officeDocument/2006/relationships/slide" Target="slide15.xml"/><Relationship Id="rId12" Type="http://schemas.openxmlformats.org/officeDocument/2006/relationships/slide" Target="slide20.xml"/><Relationship Id="rId17" Type="http://schemas.openxmlformats.org/officeDocument/2006/relationships/slide" Target="slide25.xml"/><Relationship Id="rId2" Type="http://schemas.openxmlformats.org/officeDocument/2006/relationships/notesSlide" Target="../notesSlides/notesSlide10.xml"/><Relationship Id="rId16" Type="http://schemas.openxmlformats.org/officeDocument/2006/relationships/slide" Target="slide24.xml"/><Relationship Id="rId20" Type="http://schemas.openxmlformats.org/officeDocument/2006/relationships/image" Target="../media/image3.png"/><Relationship Id="rId1" Type="http://schemas.openxmlformats.org/officeDocument/2006/relationships/slideLayout" Target="../slideLayouts/slideLayout9.xml"/><Relationship Id="rId6" Type="http://schemas.openxmlformats.org/officeDocument/2006/relationships/slide" Target="slide14.xml"/><Relationship Id="rId11" Type="http://schemas.openxmlformats.org/officeDocument/2006/relationships/slide" Target="slide19.xml"/><Relationship Id="rId5" Type="http://schemas.openxmlformats.org/officeDocument/2006/relationships/slide" Target="slide13.xml"/><Relationship Id="rId15" Type="http://schemas.openxmlformats.org/officeDocument/2006/relationships/slide" Target="slide23.xml"/><Relationship Id="rId10" Type="http://schemas.openxmlformats.org/officeDocument/2006/relationships/slide" Target="slide18.xml"/><Relationship Id="rId19" Type="http://schemas.openxmlformats.org/officeDocument/2006/relationships/image" Target="../media/image2.png"/><Relationship Id="rId4" Type="http://schemas.openxmlformats.org/officeDocument/2006/relationships/slide" Target="slide12.xml"/><Relationship Id="rId9" Type="http://schemas.openxmlformats.org/officeDocument/2006/relationships/slide" Target="slide17.xml"/><Relationship Id="rId14" Type="http://schemas.openxmlformats.org/officeDocument/2006/relationships/slide" Target="slide22.xml"/><Relationship Id="rId22" Type="http://schemas.openxmlformats.org/officeDocument/2006/relationships/slide" Target="slide28.xml"/></Relationships>
</file>

<file path=ppt/slides/_rels/slide1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hyperlink" Target="https://www.wellspect.dk/education/artikler/longterm-safety-of-intermittent-catheterization/" TargetMode="External"/><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3.png"/><Relationship Id="rId5" Type="http://schemas.openxmlformats.org/officeDocument/2006/relationships/image" Target="../media/image12.png"/><Relationship Id="rId10" Type="http://schemas.openxmlformats.org/officeDocument/2006/relationships/slide" Target="slide10.xml"/><Relationship Id="rId4" Type="http://schemas.openxmlformats.org/officeDocument/2006/relationships/image" Target="../media/image11.png"/><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hyperlink" Target="https://www.wellspect.dk/education/artikler/hydrophilic-catheters-and-lower-risk-of-hematuria/" TargetMode="External"/><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3.png"/><Relationship Id="rId5" Type="http://schemas.openxmlformats.org/officeDocument/2006/relationships/image" Target="../media/image12.png"/><Relationship Id="rId10" Type="http://schemas.openxmlformats.org/officeDocument/2006/relationships/slide" Target="slide10.xml"/><Relationship Id="rId4" Type="http://schemas.openxmlformats.org/officeDocument/2006/relationships/image" Target="../media/image11.png"/><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hyperlink" Target="https://www.wellspect.co.uk/education/articles/no-touch-catheter-technique/" TargetMode="External"/><Relationship Id="rId7"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6.png"/><Relationship Id="rId11" Type="http://schemas.openxmlformats.org/officeDocument/2006/relationships/image" Target="../media/image3.png"/><Relationship Id="rId5" Type="http://schemas.openxmlformats.org/officeDocument/2006/relationships/image" Target="../media/image15.png"/><Relationship Id="rId10" Type="http://schemas.openxmlformats.org/officeDocument/2006/relationships/slide" Target="slide10.xml"/><Relationship Id="rId4" Type="http://schemas.openxmlformats.org/officeDocument/2006/relationships/image" Target="../media/image14.jpeg"/><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slide" Target="slide10.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slide" Target="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slide" Target="slide10.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20.png"/><Relationship Id="rId7"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hyperlink" Target="https://www.wellspect.dk/globalassets/digizuite/53829-en-aid0053829.pdf" TargetMode="External"/><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slide" Target="slide1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slide" Target="slide10.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hyperlink" Target="https://www.wellspect.dk/globalassets/digizuite/59511-en-aid0059511.pdf" TargetMode="External"/><Relationship Id="rId7"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22.jpe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hyperlink" Target="https://www.wellspect.dk/education/artikler/99---effects-of-tai-on-gut-microbiota-in-pediatric-population-with-sb/" TargetMode="External"/><Relationship Id="rId13" Type="http://schemas.openxmlformats.org/officeDocument/2006/relationships/slide" Target="slide10.xml"/><Relationship Id="rId3" Type="http://schemas.openxmlformats.org/officeDocument/2006/relationships/hyperlink" Target="https://www.wellspect.dk/education/artikler/vurdering-af-tarmen/" TargetMode="External"/><Relationship Id="rId7" Type="http://schemas.openxmlformats.org/officeDocument/2006/relationships/image" Target="../media/image13.png"/><Relationship Id="rId12"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8.svg"/><Relationship Id="rId5" Type="http://schemas.openxmlformats.org/officeDocument/2006/relationships/image" Target="../media/image24.png"/><Relationship Id="rId10" Type="http://schemas.openxmlformats.org/officeDocument/2006/relationships/image" Target="../media/image7.png"/><Relationship Id="rId4" Type="http://schemas.openxmlformats.org/officeDocument/2006/relationships/image" Target="../media/image23.jpg"/><Relationship Id="rId9" Type="http://schemas.openxmlformats.org/officeDocument/2006/relationships/image" Target="../media/image25.png"/><Relationship Id="rId1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slide" Target="slide10.xml"/></Relationships>
</file>

<file path=ppt/slides/_rels/slide2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png"/><Relationship Id="rId3" Type="http://schemas.openxmlformats.org/officeDocument/2006/relationships/hyperlink" Target="https://www.wellspect.dk/education/artikler/ren-intermitterende-kateterisering/" TargetMode="External"/><Relationship Id="rId7" Type="http://schemas.openxmlformats.org/officeDocument/2006/relationships/image" Target="../media/image12.png"/><Relationship Id="rId12" Type="http://schemas.openxmlformats.org/officeDocument/2006/relationships/slide" Target="slide10.xm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2.png"/><Relationship Id="rId5" Type="http://schemas.openxmlformats.org/officeDocument/2006/relationships/slide" Target="slide12.xml"/><Relationship Id="rId10" Type="http://schemas.openxmlformats.org/officeDocument/2006/relationships/image" Target="../media/image8.svg"/><Relationship Id="rId4" Type="http://schemas.openxmlformats.org/officeDocument/2006/relationships/hyperlink" Target="https://www.wellspect.dk/support/brugervejledninger/" TargetMode="External"/><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slide" Target="slide10.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slide" Target="slide10.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png"/><Relationship Id="rId18" Type="http://schemas.openxmlformats.org/officeDocument/2006/relationships/image" Target="../media/image34.png"/><Relationship Id="rId3" Type="http://schemas.openxmlformats.org/officeDocument/2006/relationships/hyperlink" Target="https://wellspect.qrd.by/8yolv6" TargetMode="External"/><Relationship Id="rId7" Type="http://schemas.openxmlformats.org/officeDocument/2006/relationships/hyperlink" Target="https://www.wellspect.dk/education/" TargetMode="External"/><Relationship Id="rId12" Type="http://schemas.openxmlformats.org/officeDocument/2006/relationships/hyperlink" Target="https://www.wellspect.dk/produkter/tarmprodukter/" TargetMode="External"/><Relationship Id="rId17" Type="http://schemas.openxmlformats.org/officeDocument/2006/relationships/image" Target="../media/image33.png"/><Relationship Id="rId2" Type="http://schemas.openxmlformats.org/officeDocument/2006/relationships/notesSlide" Target="../notesSlides/notesSlide28.xml"/><Relationship Id="rId16" Type="http://schemas.openxmlformats.org/officeDocument/2006/relationships/image" Target="../media/image32.png"/><Relationship Id="rId1" Type="http://schemas.openxmlformats.org/officeDocument/2006/relationships/slideLayout" Target="../slideLayouts/slideLayout9.xml"/><Relationship Id="rId6" Type="http://schemas.openxmlformats.org/officeDocument/2006/relationships/image" Target="../media/image31.png"/><Relationship Id="rId11" Type="http://schemas.openxmlformats.org/officeDocument/2006/relationships/hyperlink" Target="https://www.wellspect.dk/produkter/blaereprodukter/" TargetMode="External"/><Relationship Id="rId5" Type="http://schemas.openxmlformats.org/officeDocument/2006/relationships/image" Target="../media/image30.png"/><Relationship Id="rId15" Type="http://schemas.openxmlformats.org/officeDocument/2006/relationships/image" Target="../media/image3.png"/><Relationship Id="rId10" Type="http://schemas.openxmlformats.org/officeDocument/2006/relationships/hyperlink" Target="https://wellspect.qrd.by/5693p8" TargetMode="External"/><Relationship Id="rId4" Type="http://schemas.openxmlformats.org/officeDocument/2006/relationships/image" Target="../media/image29.png"/><Relationship Id="rId9" Type="http://schemas.openxmlformats.org/officeDocument/2006/relationships/image" Target="../media/image8.svg"/><Relationship Id="rId14" Type="http://schemas.openxmlformats.org/officeDocument/2006/relationships/slide" Target="slide10.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slide" Target="slide10.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nurses.uroweb.org/guideline/urethral-intermittent-catheterisation-in-adults-including-urethral-intermittent-dilatation/" TargetMode="External"/><Relationship Id="rId7" Type="http://schemas.openxmlformats.org/officeDocument/2006/relationships/slide" Target="slide10.xml"/><Relationship Id="rId2" Type="http://schemas.openxmlformats.org/officeDocument/2006/relationships/hyperlink" Target="https://www.ncbi.nlm.nih.gov/books/NBK557479/" TargetMode="Externa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hyperlink" Target="https://www.wellspect.co.uk/education" TargetMode="External"/><Relationship Id="rId4" Type="http://schemas.openxmlformats.org/officeDocument/2006/relationships/hyperlink" Target="https://pubmed.ncbi.nlm.nih.gov/33435163/#:~:text=Urinary%20tract%20infection%20tended%20to%20decrease%20from%2082%25,suggesting%20the%20effects%20of%20TAI%20on%20gut%20microbiot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png"/><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hyperlink" Target="https://www.wellspect.dk/education/artikler/77---uti---a-sequential-explanation/"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9.png"/><Relationship Id="rId7"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hyperlink" Target="https://www.wellspect.dk/education/artikler/78---important-aspects-to-consider-for-reducing-risks-of-utis-in-catheter-user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C404DE34-354E-E2D9-F62B-B886CB55C33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011694" y="-28165"/>
            <a:ext cx="6800919" cy="6896707"/>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3F6ACA6F-F8D1-FB16-572E-0168112DB5A5}"/>
              </a:ext>
            </a:extLst>
          </p:cNvPr>
          <p:cNvSpPr>
            <a:spLocks noGrp="1"/>
          </p:cNvSpPr>
          <p:nvPr>
            <p:ph type="ctrTitle"/>
          </p:nvPr>
        </p:nvSpPr>
        <p:spPr>
          <a:xfrm>
            <a:off x="839788" y="263868"/>
            <a:ext cx="6800919" cy="2954633"/>
          </a:xfrm>
        </p:spPr>
        <p:txBody>
          <a:bodyPr>
            <a:noAutofit/>
          </a:bodyPr>
          <a:lstStyle/>
          <a:p>
            <a:pPr algn="l"/>
            <a:r>
              <a:rPr lang="da-DK" sz="3800" cap="none" dirty="0"/>
              <a:t>Interaktivt værktøj til brug i behandling af patienter,</a:t>
            </a:r>
            <a:br>
              <a:rPr lang="da-DK" sz="3800" cap="none" dirty="0"/>
            </a:br>
            <a:r>
              <a:rPr lang="da-DK" sz="3800" cap="none" dirty="0"/>
              <a:t>med tilbagevendende urinvejsinfektioner som udfører RIK</a:t>
            </a:r>
            <a:endParaRPr lang="da-DK" sz="3800" cap="none" dirty="0">
              <a:solidFill>
                <a:schemeClr val="accent3"/>
              </a:solidFill>
            </a:endParaRPr>
          </a:p>
        </p:txBody>
      </p:sp>
      <p:sp>
        <p:nvSpPr>
          <p:cNvPr id="3" name="Subtitle 2">
            <a:extLst>
              <a:ext uri="{FF2B5EF4-FFF2-40B4-BE49-F238E27FC236}">
                <a16:creationId xmlns:a16="http://schemas.microsoft.com/office/drawing/2014/main" id="{08FA5423-D434-ADF8-056D-BC6EDC5EC681}"/>
              </a:ext>
            </a:extLst>
          </p:cNvPr>
          <p:cNvSpPr>
            <a:spLocks noGrp="1"/>
          </p:cNvSpPr>
          <p:nvPr>
            <p:ph type="subTitle" idx="1"/>
          </p:nvPr>
        </p:nvSpPr>
        <p:spPr>
          <a:xfrm>
            <a:off x="839788" y="3510534"/>
            <a:ext cx="5688012" cy="790046"/>
          </a:xfrm>
        </p:spPr>
        <p:txBody>
          <a:bodyPr>
            <a:normAutofit/>
          </a:bodyPr>
          <a:lstStyle/>
          <a:p>
            <a:pPr algn="l">
              <a:lnSpc>
                <a:spcPts val="2000"/>
              </a:lnSpc>
            </a:pPr>
            <a:r>
              <a:rPr lang="da-DK" sz="1800" dirty="0"/>
              <a:t>Uddannelsesmateriale for sundhedsprofessionelle udviklet i samarbejde med sundhedspersonale.</a:t>
            </a:r>
          </a:p>
        </p:txBody>
      </p:sp>
      <p:sp>
        <p:nvSpPr>
          <p:cNvPr id="5" name="Rectangle: Rounded Corners 4">
            <a:hlinkClick r:id="rId4" action="ppaction://hlinksldjump"/>
            <a:extLst>
              <a:ext uri="{FF2B5EF4-FFF2-40B4-BE49-F238E27FC236}">
                <a16:creationId xmlns:a16="http://schemas.microsoft.com/office/drawing/2014/main" id="{06A5E18E-EEAA-C2D8-99CE-4D738551B0BB}"/>
              </a:ext>
            </a:extLst>
          </p:cNvPr>
          <p:cNvSpPr/>
          <p:nvPr/>
        </p:nvSpPr>
        <p:spPr>
          <a:xfrm>
            <a:off x="839788" y="4486819"/>
            <a:ext cx="3600000" cy="360000"/>
          </a:xfrm>
          <a:prstGeom prst="roundRect">
            <a:avLst>
              <a:gd name="adj" fmla="val 50000"/>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lang="da-DK" sz="1600" dirty="0">
                <a:solidFill>
                  <a:schemeClr val="accent1"/>
                </a:solidFill>
              </a:rPr>
              <a:t>Sådan virker værktøjet</a:t>
            </a:r>
          </a:p>
        </p:txBody>
      </p:sp>
      <p:sp>
        <p:nvSpPr>
          <p:cNvPr id="6" name="Rectangle: Rounded Corners 5">
            <a:hlinkClick r:id="rId5" action="ppaction://hlinksldjump"/>
            <a:extLst>
              <a:ext uri="{FF2B5EF4-FFF2-40B4-BE49-F238E27FC236}">
                <a16:creationId xmlns:a16="http://schemas.microsoft.com/office/drawing/2014/main" id="{B3C56EF9-D43A-CEAD-C660-976B9C878F63}"/>
              </a:ext>
            </a:extLst>
          </p:cNvPr>
          <p:cNvSpPr/>
          <p:nvPr/>
        </p:nvSpPr>
        <p:spPr>
          <a:xfrm>
            <a:off x="839788" y="5033058"/>
            <a:ext cx="3600000" cy="360000"/>
          </a:xfrm>
          <a:prstGeom prst="roundRect">
            <a:avLst>
              <a:gd name="adj" fmla="val 50000"/>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lang="da-DK" sz="1600" dirty="0">
                <a:solidFill>
                  <a:schemeClr val="accent1"/>
                </a:solidFill>
              </a:rPr>
              <a:t>Basal information om UVI’er</a:t>
            </a:r>
          </a:p>
        </p:txBody>
      </p:sp>
      <p:sp>
        <p:nvSpPr>
          <p:cNvPr id="7" name="Rectangle: Rounded Corners 6">
            <a:hlinkClick r:id="rId6" action="ppaction://hlinksldjump"/>
            <a:extLst>
              <a:ext uri="{FF2B5EF4-FFF2-40B4-BE49-F238E27FC236}">
                <a16:creationId xmlns:a16="http://schemas.microsoft.com/office/drawing/2014/main" id="{6D88BE4B-27D8-70AB-5B00-FB46DE5A22B7}"/>
              </a:ext>
            </a:extLst>
          </p:cNvPr>
          <p:cNvSpPr/>
          <p:nvPr/>
        </p:nvSpPr>
        <p:spPr>
          <a:xfrm>
            <a:off x="839788" y="5579297"/>
            <a:ext cx="3600000" cy="360000"/>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Start her</a:t>
            </a:r>
          </a:p>
        </p:txBody>
      </p:sp>
      <p:sp>
        <p:nvSpPr>
          <p:cNvPr id="8" name="Freeform 7">
            <a:extLst>
              <a:ext uri="{FF2B5EF4-FFF2-40B4-BE49-F238E27FC236}">
                <a16:creationId xmlns:a16="http://schemas.microsoft.com/office/drawing/2014/main" id="{0B4C4FE9-E53A-8E0F-5486-33EED81D8BDE}"/>
              </a:ext>
            </a:extLst>
          </p:cNvPr>
          <p:cNvSpPr>
            <a:spLocks noEditPoints="1"/>
          </p:cNvSpPr>
          <p:nvPr/>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57855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C1B03C24-0CBE-20DA-46A6-C812C6BDD9F7}"/>
              </a:ext>
            </a:extLst>
          </p:cNvPr>
          <p:cNvSpPr/>
          <p:nvPr/>
        </p:nvSpPr>
        <p:spPr>
          <a:xfrm>
            <a:off x="7967663" y="4952743"/>
            <a:ext cx="3384550" cy="1249545"/>
          </a:xfrm>
          <a:prstGeom prst="roundRect">
            <a:avLst>
              <a:gd name="adj" fmla="val 7484"/>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a:extLst>
              <a:ext uri="{FF2B5EF4-FFF2-40B4-BE49-F238E27FC236}">
                <a16:creationId xmlns:a16="http://schemas.microsoft.com/office/drawing/2014/main" id="{B4718B03-3861-01DB-7C6E-7B7CE1D094F3}"/>
              </a:ext>
            </a:extLst>
          </p:cNvPr>
          <p:cNvSpPr/>
          <p:nvPr/>
        </p:nvSpPr>
        <p:spPr>
          <a:xfrm>
            <a:off x="7967663" y="1787195"/>
            <a:ext cx="3384550" cy="2983520"/>
          </a:xfrm>
          <a:prstGeom prst="roundRect">
            <a:avLst>
              <a:gd name="adj" fmla="val 4357"/>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a:extLst>
              <a:ext uri="{FF2B5EF4-FFF2-40B4-BE49-F238E27FC236}">
                <a16:creationId xmlns:a16="http://schemas.microsoft.com/office/drawing/2014/main" id="{00A9483C-E250-BF05-C125-0E243523DCBA}"/>
              </a:ext>
            </a:extLst>
          </p:cNvPr>
          <p:cNvSpPr/>
          <p:nvPr/>
        </p:nvSpPr>
        <p:spPr>
          <a:xfrm>
            <a:off x="838200" y="1787194"/>
            <a:ext cx="6950075" cy="4418047"/>
          </a:xfrm>
          <a:prstGeom prst="roundRect">
            <a:avLst>
              <a:gd name="adj" fmla="val 2424"/>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6C189A36-6D01-4E94-8D50-BC4BCE8C45CD}"/>
              </a:ext>
            </a:extLst>
          </p:cNvPr>
          <p:cNvSpPr txBox="1"/>
          <p:nvPr/>
        </p:nvSpPr>
        <p:spPr>
          <a:xfrm>
            <a:off x="1077900" y="2021788"/>
            <a:ext cx="6480173" cy="214104"/>
          </a:xfrm>
          <a:prstGeom prst="rect">
            <a:avLst/>
          </a:prstGeom>
          <a:noFill/>
        </p:spPr>
        <p:txBody>
          <a:bodyPr wrap="square" lIns="0" tIns="0" rIns="0" bIns="0" rtlCol="0">
            <a:noAutofit/>
          </a:bodyPr>
          <a:lstStyle/>
          <a:p>
            <a:r>
              <a:rPr lang="da-DK" sz="2000" dirty="0">
                <a:solidFill>
                  <a:srgbClr val="000000"/>
                </a:solidFill>
              </a:rPr>
              <a:t>Førstehåndsundersøgelse</a:t>
            </a:r>
          </a:p>
        </p:txBody>
      </p:sp>
      <p:sp>
        <p:nvSpPr>
          <p:cNvPr id="47" name="TextBox 46">
            <a:extLst>
              <a:ext uri="{FF2B5EF4-FFF2-40B4-BE49-F238E27FC236}">
                <a16:creationId xmlns:a16="http://schemas.microsoft.com/office/drawing/2014/main" id="{634DC942-A653-AE26-8EBF-9E8175100C39}"/>
              </a:ext>
            </a:extLst>
          </p:cNvPr>
          <p:cNvSpPr txBox="1"/>
          <p:nvPr/>
        </p:nvSpPr>
        <p:spPr>
          <a:xfrm>
            <a:off x="8228238" y="2030314"/>
            <a:ext cx="2952750" cy="214104"/>
          </a:xfrm>
          <a:prstGeom prst="rect">
            <a:avLst/>
          </a:prstGeom>
          <a:noFill/>
        </p:spPr>
        <p:txBody>
          <a:bodyPr wrap="square" lIns="0" tIns="0" rIns="0" bIns="0" rtlCol="0">
            <a:noAutofit/>
          </a:bodyPr>
          <a:lstStyle/>
          <a:p>
            <a:r>
              <a:rPr lang="da-DK" sz="2000" dirty="0">
                <a:solidFill>
                  <a:srgbClr val="000000"/>
                </a:solidFill>
              </a:rPr>
              <a:t>Udvidet</a:t>
            </a:r>
            <a:r>
              <a:rPr lang="en-US" sz="2000" dirty="0">
                <a:solidFill>
                  <a:srgbClr val="000000"/>
                </a:solidFill>
              </a:rPr>
              <a:t> </a:t>
            </a:r>
            <a:r>
              <a:rPr lang="da-DK" sz="2000" dirty="0">
                <a:solidFill>
                  <a:srgbClr val="000000"/>
                </a:solidFill>
              </a:rPr>
              <a:t>undersøgelse</a:t>
            </a:r>
          </a:p>
        </p:txBody>
      </p:sp>
      <p:sp>
        <p:nvSpPr>
          <p:cNvPr id="8" name="Linked button">
            <a:hlinkClick r:id="rId3" action="ppaction://hlinksldjump"/>
            <a:extLst>
              <a:ext uri="{FF2B5EF4-FFF2-40B4-BE49-F238E27FC236}">
                <a16:creationId xmlns:a16="http://schemas.microsoft.com/office/drawing/2014/main" id="{A5D2D960-ABE6-5A53-DF3B-27262EE959D4}"/>
              </a:ext>
            </a:extLst>
          </p:cNvPr>
          <p:cNvSpPr/>
          <p:nvPr/>
        </p:nvSpPr>
        <p:spPr>
          <a:xfrm>
            <a:off x="1271688" y="2756796"/>
            <a:ext cx="2826344"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da-DK" sz="1000" dirty="0">
                <a:solidFill>
                  <a:schemeClr val="bg1"/>
                </a:solidFill>
              </a:rPr>
              <a:t>1.1 Katetervalg – faktorer at overveje</a:t>
            </a:r>
          </a:p>
        </p:txBody>
      </p:sp>
      <p:sp>
        <p:nvSpPr>
          <p:cNvPr id="10" name="Linked button">
            <a:hlinkClick r:id="rId4" action="ppaction://hlinksldjump"/>
            <a:extLst>
              <a:ext uri="{FF2B5EF4-FFF2-40B4-BE49-F238E27FC236}">
                <a16:creationId xmlns:a16="http://schemas.microsoft.com/office/drawing/2014/main" id="{2216E249-9ED3-3FA3-1931-16E22E301A9A}"/>
              </a:ext>
            </a:extLst>
          </p:cNvPr>
          <p:cNvSpPr/>
          <p:nvPr/>
        </p:nvSpPr>
        <p:spPr>
          <a:xfrm>
            <a:off x="1271688" y="3166725"/>
            <a:ext cx="2826000"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da-DK" sz="1000" dirty="0">
                <a:solidFill>
                  <a:schemeClr val="bg1"/>
                </a:solidFill>
              </a:rPr>
              <a:t>1.2 Katetervalg – faktorer at overveje, fort.</a:t>
            </a:r>
          </a:p>
        </p:txBody>
      </p:sp>
      <p:sp>
        <p:nvSpPr>
          <p:cNvPr id="12" name="Linked button">
            <a:hlinkClick r:id="rId5" action="ppaction://hlinksldjump"/>
            <a:extLst>
              <a:ext uri="{FF2B5EF4-FFF2-40B4-BE49-F238E27FC236}">
                <a16:creationId xmlns:a16="http://schemas.microsoft.com/office/drawing/2014/main" id="{FF9A82A0-79A0-2528-04D0-6537D5269E48}"/>
              </a:ext>
            </a:extLst>
          </p:cNvPr>
          <p:cNvSpPr/>
          <p:nvPr/>
        </p:nvSpPr>
        <p:spPr>
          <a:xfrm>
            <a:off x="1271687" y="3569410"/>
            <a:ext cx="2906907"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a:solidFill>
                  <a:schemeClr val="bg1"/>
                </a:solidFill>
              </a:rPr>
              <a:t>1.3 Non-touch Technology – </a:t>
            </a:r>
            <a:r>
              <a:rPr lang="da-DK" sz="1000" dirty="0">
                <a:solidFill>
                  <a:schemeClr val="bg1"/>
                </a:solidFill>
              </a:rPr>
              <a:t>faktorer at overveje</a:t>
            </a:r>
          </a:p>
        </p:txBody>
      </p:sp>
      <p:sp>
        <p:nvSpPr>
          <p:cNvPr id="14" name="Linked button">
            <a:hlinkClick r:id="rId6" action="ppaction://hlinksldjump"/>
            <a:extLst>
              <a:ext uri="{FF2B5EF4-FFF2-40B4-BE49-F238E27FC236}">
                <a16:creationId xmlns:a16="http://schemas.microsoft.com/office/drawing/2014/main" id="{3589E0FB-F737-7133-DF76-302543DE6D99}"/>
              </a:ext>
            </a:extLst>
          </p:cNvPr>
          <p:cNvSpPr/>
          <p:nvPr/>
        </p:nvSpPr>
        <p:spPr>
          <a:xfrm>
            <a:off x="1271688" y="3976089"/>
            <a:ext cx="2826344"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da-DK" sz="1000" dirty="0">
                <a:solidFill>
                  <a:schemeClr val="bg1"/>
                </a:solidFill>
              </a:rPr>
              <a:t>1.4 Hygiejne – faktorer at overveje</a:t>
            </a:r>
          </a:p>
        </p:txBody>
      </p:sp>
      <p:sp>
        <p:nvSpPr>
          <p:cNvPr id="17" name="Linked button">
            <a:hlinkClick r:id="rId7" action="ppaction://hlinksldjump"/>
            <a:extLst>
              <a:ext uri="{FF2B5EF4-FFF2-40B4-BE49-F238E27FC236}">
                <a16:creationId xmlns:a16="http://schemas.microsoft.com/office/drawing/2014/main" id="{BEF4DC0D-0CA3-D07B-9245-214765697BB8}"/>
              </a:ext>
            </a:extLst>
          </p:cNvPr>
          <p:cNvSpPr/>
          <p:nvPr/>
        </p:nvSpPr>
        <p:spPr>
          <a:xfrm>
            <a:off x="1271688" y="4376470"/>
            <a:ext cx="2826344"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da-DK" sz="1000" dirty="0">
                <a:solidFill>
                  <a:schemeClr val="bg1"/>
                </a:solidFill>
              </a:rPr>
              <a:t>1.5 Ufuldstændig blæretømning</a:t>
            </a:r>
          </a:p>
        </p:txBody>
      </p:sp>
      <p:sp>
        <p:nvSpPr>
          <p:cNvPr id="18" name="Title 17">
            <a:extLst>
              <a:ext uri="{FF2B5EF4-FFF2-40B4-BE49-F238E27FC236}">
                <a16:creationId xmlns:a16="http://schemas.microsoft.com/office/drawing/2014/main" id="{FB9547D9-1948-B2B3-29B4-7FAB1370FC5E}"/>
              </a:ext>
            </a:extLst>
          </p:cNvPr>
          <p:cNvSpPr>
            <a:spLocks noGrp="1"/>
          </p:cNvSpPr>
          <p:nvPr>
            <p:ph type="title"/>
          </p:nvPr>
        </p:nvSpPr>
        <p:spPr>
          <a:xfrm>
            <a:off x="838200" y="277018"/>
            <a:ext cx="10515600" cy="1054121"/>
          </a:xfrm>
        </p:spPr>
        <p:txBody>
          <a:bodyPr anchor="b" anchorCtr="0"/>
          <a:lstStyle/>
          <a:p>
            <a:r>
              <a:rPr lang="da-DK" dirty="0"/>
              <a:t>Undersøgelse af tilbagevendende UVI’er</a:t>
            </a:r>
          </a:p>
        </p:txBody>
      </p:sp>
      <p:sp>
        <p:nvSpPr>
          <p:cNvPr id="27" name="TextBox 26">
            <a:extLst>
              <a:ext uri="{FF2B5EF4-FFF2-40B4-BE49-F238E27FC236}">
                <a16:creationId xmlns:a16="http://schemas.microsoft.com/office/drawing/2014/main" id="{64E185A0-F7F9-764D-3BF6-DA94AC467587}"/>
              </a:ext>
            </a:extLst>
          </p:cNvPr>
          <p:cNvSpPr txBox="1"/>
          <p:nvPr/>
        </p:nvSpPr>
        <p:spPr>
          <a:xfrm>
            <a:off x="1055689" y="2460142"/>
            <a:ext cx="3042344" cy="163633"/>
          </a:xfrm>
          <a:prstGeom prst="rect">
            <a:avLst/>
          </a:prstGeom>
          <a:noFill/>
        </p:spPr>
        <p:txBody>
          <a:bodyPr wrap="square" lIns="0" tIns="0" rIns="0" bIns="0">
            <a:noAutofit/>
          </a:bodyPr>
          <a:lstStyle/>
          <a:p>
            <a:r>
              <a:rPr lang="en-US" sz="1200" b="1" dirty="0">
                <a:solidFill>
                  <a:srgbClr val="000000"/>
                </a:solidFill>
              </a:rPr>
              <a:t>1. </a:t>
            </a:r>
            <a:r>
              <a:rPr lang="da-DK" sz="1200" b="1" dirty="0">
                <a:solidFill>
                  <a:srgbClr val="000000"/>
                </a:solidFill>
              </a:rPr>
              <a:t>Produkt</a:t>
            </a:r>
            <a:r>
              <a:rPr lang="en-US" sz="1200" b="1" dirty="0">
                <a:solidFill>
                  <a:srgbClr val="000000"/>
                </a:solidFill>
              </a:rPr>
              <a:t> og </a:t>
            </a:r>
            <a:r>
              <a:rPr lang="da-DK" sz="1200" b="1" dirty="0">
                <a:solidFill>
                  <a:srgbClr val="000000"/>
                </a:solidFill>
              </a:rPr>
              <a:t>kateteriseringsteknik</a:t>
            </a:r>
          </a:p>
        </p:txBody>
      </p:sp>
      <p:sp>
        <p:nvSpPr>
          <p:cNvPr id="29" name="TextBox 28">
            <a:extLst>
              <a:ext uri="{FF2B5EF4-FFF2-40B4-BE49-F238E27FC236}">
                <a16:creationId xmlns:a16="http://schemas.microsoft.com/office/drawing/2014/main" id="{B4C84207-774B-C241-5511-44532AF01B89}"/>
              </a:ext>
            </a:extLst>
          </p:cNvPr>
          <p:cNvSpPr txBox="1"/>
          <p:nvPr/>
        </p:nvSpPr>
        <p:spPr>
          <a:xfrm>
            <a:off x="1055689" y="4987060"/>
            <a:ext cx="3042344" cy="163634"/>
          </a:xfrm>
          <a:prstGeom prst="rect">
            <a:avLst/>
          </a:prstGeom>
          <a:noFill/>
        </p:spPr>
        <p:txBody>
          <a:bodyPr wrap="square" lIns="0" tIns="0" rIns="0" bIns="0">
            <a:noAutofit/>
          </a:bodyPr>
          <a:lstStyle/>
          <a:p>
            <a:r>
              <a:rPr lang="en-US" sz="1200" b="1" dirty="0">
                <a:solidFill>
                  <a:srgbClr val="000000"/>
                </a:solidFill>
              </a:rPr>
              <a:t>2. Urinstix / </a:t>
            </a:r>
            <a:r>
              <a:rPr lang="da-DK" sz="1200" b="1" dirty="0">
                <a:solidFill>
                  <a:srgbClr val="000000"/>
                </a:solidFill>
              </a:rPr>
              <a:t>urindyrkning</a:t>
            </a:r>
          </a:p>
        </p:txBody>
      </p:sp>
      <p:sp>
        <p:nvSpPr>
          <p:cNvPr id="30" name="Linked button">
            <a:hlinkClick r:id="rId8" action="ppaction://hlinksldjump"/>
            <a:extLst>
              <a:ext uri="{FF2B5EF4-FFF2-40B4-BE49-F238E27FC236}">
                <a16:creationId xmlns:a16="http://schemas.microsoft.com/office/drawing/2014/main" id="{F280E502-1B5B-FB33-E5DC-6872FAADDCD7}"/>
              </a:ext>
            </a:extLst>
          </p:cNvPr>
          <p:cNvSpPr/>
          <p:nvPr/>
        </p:nvSpPr>
        <p:spPr>
          <a:xfrm>
            <a:off x="1271688" y="5275149"/>
            <a:ext cx="2826344"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da-DK" sz="1000" dirty="0">
                <a:solidFill>
                  <a:schemeClr val="bg1"/>
                </a:solidFill>
              </a:rPr>
              <a:t>2.1 Urinstix / urindyrkning – faktorer at overveje</a:t>
            </a:r>
          </a:p>
        </p:txBody>
      </p:sp>
      <p:sp>
        <p:nvSpPr>
          <p:cNvPr id="31" name="Linked button">
            <a:hlinkClick r:id="rId9" action="ppaction://hlinksldjump"/>
            <a:extLst>
              <a:ext uri="{FF2B5EF4-FFF2-40B4-BE49-F238E27FC236}">
                <a16:creationId xmlns:a16="http://schemas.microsoft.com/office/drawing/2014/main" id="{AB399AEC-A3D0-0948-70D8-795BB399EA8C}"/>
              </a:ext>
            </a:extLst>
          </p:cNvPr>
          <p:cNvSpPr/>
          <p:nvPr/>
        </p:nvSpPr>
        <p:spPr>
          <a:xfrm>
            <a:off x="1271688" y="5688110"/>
            <a:ext cx="2826344"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a:solidFill>
                  <a:schemeClr val="bg1"/>
                </a:solidFill>
              </a:rPr>
              <a:t>2.2 </a:t>
            </a:r>
            <a:r>
              <a:rPr lang="da-DK" sz="1000" dirty="0">
                <a:solidFill>
                  <a:schemeClr val="bg1"/>
                </a:solidFill>
              </a:rPr>
              <a:t>Urinkultur – faktorer at overveje</a:t>
            </a:r>
          </a:p>
        </p:txBody>
      </p:sp>
      <p:sp>
        <p:nvSpPr>
          <p:cNvPr id="32" name="TextBox 31">
            <a:extLst>
              <a:ext uri="{FF2B5EF4-FFF2-40B4-BE49-F238E27FC236}">
                <a16:creationId xmlns:a16="http://schemas.microsoft.com/office/drawing/2014/main" id="{D642C0DA-3F3B-348C-DC76-2E05E3242D49}"/>
              </a:ext>
            </a:extLst>
          </p:cNvPr>
          <p:cNvSpPr txBox="1"/>
          <p:nvPr/>
        </p:nvSpPr>
        <p:spPr>
          <a:xfrm>
            <a:off x="4530032" y="2470072"/>
            <a:ext cx="3005830" cy="153703"/>
          </a:xfrm>
          <a:prstGeom prst="rect">
            <a:avLst/>
          </a:prstGeom>
          <a:noFill/>
        </p:spPr>
        <p:txBody>
          <a:bodyPr wrap="square" lIns="0" tIns="0" rIns="0" bIns="0">
            <a:noAutofit/>
          </a:bodyPr>
          <a:lstStyle/>
          <a:p>
            <a:r>
              <a:rPr lang="en-US" sz="1200" b="1" dirty="0">
                <a:solidFill>
                  <a:srgbClr val="000000"/>
                </a:solidFill>
              </a:rPr>
              <a:t>3. </a:t>
            </a:r>
            <a:r>
              <a:rPr lang="da-DK" sz="1200" b="1" dirty="0">
                <a:solidFill>
                  <a:srgbClr val="000000"/>
                </a:solidFill>
              </a:rPr>
              <a:t>Miktionsliste</a:t>
            </a:r>
          </a:p>
        </p:txBody>
      </p:sp>
      <p:sp>
        <p:nvSpPr>
          <p:cNvPr id="33" name="Linked button">
            <a:hlinkClick r:id="rId10" action="ppaction://hlinksldjump"/>
            <a:extLst>
              <a:ext uri="{FF2B5EF4-FFF2-40B4-BE49-F238E27FC236}">
                <a16:creationId xmlns:a16="http://schemas.microsoft.com/office/drawing/2014/main" id="{90F85667-5823-F93A-E5F9-30FCCF5AEE1C}"/>
              </a:ext>
            </a:extLst>
          </p:cNvPr>
          <p:cNvSpPr/>
          <p:nvPr/>
        </p:nvSpPr>
        <p:spPr>
          <a:xfrm>
            <a:off x="4746031" y="2770365"/>
            <a:ext cx="2789830"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da-DK" sz="1000" dirty="0">
                <a:solidFill>
                  <a:schemeClr val="bg1"/>
                </a:solidFill>
              </a:rPr>
              <a:t>3.1 Miktions-/tømningsfrekvens</a:t>
            </a:r>
          </a:p>
        </p:txBody>
      </p:sp>
      <p:sp>
        <p:nvSpPr>
          <p:cNvPr id="34" name="Linked button">
            <a:hlinkClick r:id="rId11" action="ppaction://hlinksldjump"/>
            <a:extLst>
              <a:ext uri="{FF2B5EF4-FFF2-40B4-BE49-F238E27FC236}">
                <a16:creationId xmlns:a16="http://schemas.microsoft.com/office/drawing/2014/main" id="{3D016AC8-1BF8-E48E-AF45-3AA3D7825C90}"/>
              </a:ext>
            </a:extLst>
          </p:cNvPr>
          <p:cNvSpPr/>
          <p:nvPr/>
        </p:nvSpPr>
        <p:spPr>
          <a:xfrm>
            <a:off x="4746031" y="3163776"/>
            <a:ext cx="2789830"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da-DK" sz="1000" dirty="0">
                <a:solidFill>
                  <a:schemeClr val="bg1"/>
                </a:solidFill>
              </a:rPr>
              <a:t>3.2 Miktion  – faktorer at overveje</a:t>
            </a:r>
          </a:p>
        </p:txBody>
      </p:sp>
      <p:sp>
        <p:nvSpPr>
          <p:cNvPr id="35" name="TextBox 34">
            <a:extLst>
              <a:ext uri="{FF2B5EF4-FFF2-40B4-BE49-F238E27FC236}">
                <a16:creationId xmlns:a16="http://schemas.microsoft.com/office/drawing/2014/main" id="{DE787E79-FA39-B388-D593-9808C3C7C88F}"/>
              </a:ext>
            </a:extLst>
          </p:cNvPr>
          <p:cNvSpPr txBox="1"/>
          <p:nvPr/>
        </p:nvSpPr>
        <p:spPr>
          <a:xfrm>
            <a:off x="4530032" y="3783078"/>
            <a:ext cx="3005830" cy="153703"/>
          </a:xfrm>
          <a:prstGeom prst="rect">
            <a:avLst/>
          </a:prstGeom>
          <a:noFill/>
        </p:spPr>
        <p:txBody>
          <a:bodyPr wrap="square" lIns="0" tIns="0" rIns="0" bIns="0">
            <a:noAutofit/>
          </a:bodyPr>
          <a:lstStyle/>
          <a:p>
            <a:r>
              <a:rPr lang="en-US" sz="1200" b="1" dirty="0">
                <a:solidFill>
                  <a:srgbClr val="000000"/>
                </a:solidFill>
              </a:rPr>
              <a:t>4.</a:t>
            </a:r>
            <a:r>
              <a:rPr lang="da-DK" sz="1200" b="1" dirty="0">
                <a:solidFill>
                  <a:srgbClr val="000000"/>
                </a:solidFill>
              </a:rPr>
              <a:t> Tarmtømning</a:t>
            </a:r>
          </a:p>
        </p:txBody>
      </p:sp>
      <p:sp>
        <p:nvSpPr>
          <p:cNvPr id="36" name="Linked button">
            <a:hlinkClick r:id="rId12" action="ppaction://hlinksldjump"/>
            <a:extLst>
              <a:ext uri="{FF2B5EF4-FFF2-40B4-BE49-F238E27FC236}">
                <a16:creationId xmlns:a16="http://schemas.microsoft.com/office/drawing/2014/main" id="{A4025EBC-16CF-0D3B-C76A-1C5D57AFCA1C}"/>
              </a:ext>
            </a:extLst>
          </p:cNvPr>
          <p:cNvSpPr/>
          <p:nvPr/>
        </p:nvSpPr>
        <p:spPr>
          <a:xfrm>
            <a:off x="4752273" y="4073668"/>
            <a:ext cx="2789830"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da-DK" sz="1000" dirty="0">
                <a:solidFill>
                  <a:schemeClr val="bg1"/>
                </a:solidFill>
              </a:rPr>
              <a:t>4.1 Tarmtømning</a:t>
            </a:r>
          </a:p>
        </p:txBody>
      </p:sp>
      <p:sp>
        <p:nvSpPr>
          <p:cNvPr id="37" name="Linked button">
            <a:hlinkClick r:id="rId13" action="ppaction://hlinksldjump"/>
            <a:extLst>
              <a:ext uri="{FF2B5EF4-FFF2-40B4-BE49-F238E27FC236}">
                <a16:creationId xmlns:a16="http://schemas.microsoft.com/office/drawing/2014/main" id="{B1AB1B30-4E72-2644-3265-79EC56C17FE9}"/>
              </a:ext>
            </a:extLst>
          </p:cNvPr>
          <p:cNvSpPr/>
          <p:nvPr/>
        </p:nvSpPr>
        <p:spPr>
          <a:xfrm>
            <a:off x="4746032" y="4482714"/>
            <a:ext cx="2789830"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da-DK" sz="1000" dirty="0">
                <a:solidFill>
                  <a:schemeClr val="bg1"/>
                </a:solidFill>
              </a:rPr>
              <a:t>4.2 Tarmtømning–  faktorer at overveje</a:t>
            </a:r>
          </a:p>
        </p:txBody>
      </p:sp>
      <p:sp>
        <p:nvSpPr>
          <p:cNvPr id="38" name="Linked button">
            <a:hlinkClick r:id="rId14" action="ppaction://hlinksldjump"/>
            <a:extLst>
              <a:ext uri="{FF2B5EF4-FFF2-40B4-BE49-F238E27FC236}">
                <a16:creationId xmlns:a16="http://schemas.microsoft.com/office/drawing/2014/main" id="{7F0F465B-EA06-5D42-6611-45646169D499}"/>
              </a:ext>
            </a:extLst>
          </p:cNvPr>
          <p:cNvSpPr/>
          <p:nvPr/>
        </p:nvSpPr>
        <p:spPr>
          <a:xfrm>
            <a:off x="4746032" y="4888671"/>
            <a:ext cx="2789830"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da-DK" sz="1000" dirty="0">
                <a:solidFill>
                  <a:schemeClr val="bg1"/>
                </a:solidFill>
              </a:rPr>
              <a:t>4.3 Tarmtømning - materiale</a:t>
            </a:r>
          </a:p>
        </p:txBody>
      </p:sp>
      <p:sp>
        <p:nvSpPr>
          <p:cNvPr id="39" name="Linked button">
            <a:hlinkClick r:id="rId15" action="ppaction://hlinksldjump"/>
            <a:extLst>
              <a:ext uri="{FF2B5EF4-FFF2-40B4-BE49-F238E27FC236}">
                <a16:creationId xmlns:a16="http://schemas.microsoft.com/office/drawing/2014/main" id="{7C428FE1-14DB-1BBD-B168-D30928454C63}"/>
              </a:ext>
            </a:extLst>
          </p:cNvPr>
          <p:cNvSpPr/>
          <p:nvPr/>
        </p:nvSpPr>
        <p:spPr>
          <a:xfrm>
            <a:off x="4746032" y="5285193"/>
            <a:ext cx="2789830"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a:solidFill>
                  <a:schemeClr val="bg1"/>
                </a:solidFill>
              </a:rPr>
              <a:t>4.4 </a:t>
            </a:r>
            <a:r>
              <a:rPr lang="da-DK" sz="1000" dirty="0">
                <a:solidFill>
                  <a:schemeClr val="bg1"/>
                </a:solidFill>
              </a:rPr>
              <a:t>Tarmtømning - materiale</a:t>
            </a:r>
          </a:p>
        </p:txBody>
      </p:sp>
      <p:sp>
        <p:nvSpPr>
          <p:cNvPr id="40" name="TextBox 39">
            <a:extLst>
              <a:ext uri="{FF2B5EF4-FFF2-40B4-BE49-F238E27FC236}">
                <a16:creationId xmlns:a16="http://schemas.microsoft.com/office/drawing/2014/main" id="{95F3454C-46C0-1F31-29D1-24D36A7F0CC2}"/>
              </a:ext>
            </a:extLst>
          </p:cNvPr>
          <p:cNvSpPr txBox="1"/>
          <p:nvPr/>
        </p:nvSpPr>
        <p:spPr>
          <a:xfrm>
            <a:off x="8183563" y="2460142"/>
            <a:ext cx="2952749" cy="163633"/>
          </a:xfrm>
          <a:prstGeom prst="rect">
            <a:avLst/>
          </a:prstGeom>
          <a:noFill/>
        </p:spPr>
        <p:txBody>
          <a:bodyPr wrap="square" lIns="0" tIns="0" rIns="0" bIns="0">
            <a:noAutofit/>
          </a:bodyPr>
          <a:lstStyle/>
          <a:p>
            <a:r>
              <a:rPr lang="da-DK" sz="1200" b="1">
                <a:solidFill>
                  <a:srgbClr val="000000"/>
                </a:solidFill>
              </a:rPr>
              <a:t>5. </a:t>
            </a:r>
            <a:r>
              <a:rPr lang="da-DK" sz="1200" b="1" dirty="0">
                <a:solidFill>
                  <a:srgbClr val="000000"/>
                </a:solidFill>
              </a:rPr>
              <a:t>Assisteret RIK</a:t>
            </a:r>
          </a:p>
        </p:txBody>
      </p:sp>
      <p:sp>
        <p:nvSpPr>
          <p:cNvPr id="41" name="Linked button">
            <a:hlinkClick r:id="rId16" action="ppaction://hlinksldjump"/>
            <a:extLst>
              <a:ext uri="{FF2B5EF4-FFF2-40B4-BE49-F238E27FC236}">
                <a16:creationId xmlns:a16="http://schemas.microsoft.com/office/drawing/2014/main" id="{096B5382-27BD-A1FF-FD9E-7A70F96D735C}"/>
              </a:ext>
            </a:extLst>
          </p:cNvPr>
          <p:cNvSpPr/>
          <p:nvPr/>
        </p:nvSpPr>
        <p:spPr>
          <a:xfrm>
            <a:off x="8399562" y="2752069"/>
            <a:ext cx="2736749"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a:solidFill>
                  <a:schemeClr val="bg1"/>
                </a:solidFill>
              </a:rPr>
              <a:t>5.1 </a:t>
            </a:r>
            <a:r>
              <a:rPr lang="da-DK" sz="1000" dirty="0">
                <a:solidFill>
                  <a:schemeClr val="bg1"/>
                </a:solidFill>
              </a:rPr>
              <a:t>Assisteret RIK - faktorer at overveje</a:t>
            </a:r>
            <a:endParaRPr lang="en-US" sz="1000" dirty="0">
              <a:solidFill>
                <a:schemeClr val="bg1"/>
              </a:solidFill>
            </a:endParaRPr>
          </a:p>
        </p:txBody>
      </p:sp>
      <p:sp>
        <p:nvSpPr>
          <p:cNvPr id="43" name="Linked button">
            <a:hlinkClick r:id="rId17" action="ppaction://hlinksldjump"/>
            <a:extLst>
              <a:ext uri="{FF2B5EF4-FFF2-40B4-BE49-F238E27FC236}">
                <a16:creationId xmlns:a16="http://schemas.microsoft.com/office/drawing/2014/main" id="{2CB16B8C-2A48-83A9-61A6-004FE9D01FAE}"/>
              </a:ext>
            </a:extLst>
          </p:cNvPr>
          <p:cNvSpPr/>
          <p:nvPr/>
        </p:nvSpPr>
        <p:spPr>
          <a:xfrm>
            <a:off x="8399562" y="3160867"/>
            <a:ext cx="2736749"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endParaRPr lang="en-US" sz="1000" dirty="0">
              <a:solidFill>
                <a:schemeClr val="bg1"/>
              </a:solidFill>
            </a:endParaRPr>
          </a:p>
          <a:p>
            <a:r>
              <a:rPr lang="en-US" sz="1000" dirty="0">
                <a:solidFill>
                  <a:schemeClr val="bg1"/>
                </a:solidFill>
              </a:rPr>
              <a:t>5.2 </a:t>
            </a:r>
            <a:r>
              <a:rPr lang="da-DK" sz="1000" dirty="0">
                <a:solidFill>
                  <a:schemeClr val="bg1"/>
                </a:solidFill>
              </a:rPr>
              <a:t>Assisteret RIK - faktorer at overveje</a:t>
            </a:r>
            <a:endParaRPr lang="en-US" sz="1000" dirty="0">
              <a:solidFill>
                <a:schemeClr val="bg1"/>
              </a:solidFill>
            </a:endParaRPr>
          </a:p>
          <a:p>
            <a:endParaRPr lang="en-US" sz="1000" dirty="0">
              <a:solidFill>
                <a:schemeClr val="bg1"/>
              </a:solidFill>
            </a:endParaRPr>
          </a:p>
        </p:txBody>
      </p:sp>
      <p:sp>
        <p:nvSpPr>
          <p:cNvPr id="44" name="TextBox 43">
            <a:extLst>
              <a:ext uri="{FF2B5EF4-FFF2-40B4-BE49-F238E27FC236}">
                <a16:creationId xmlns:a16="http://schemas.microsoft.com/office/drawing/2014/main" id="{9CFB228A-7DC9-35D0-CA4F-AECD78FB9F84}"/>
              </a:ext>
            </a:extLst>
          </p:cNvPr>
          <p:cNvSpPr txBox="1"/>
          <p:nvPr/>
        </p:nvSpPr>
        <p:spPr>
          <a:xfrm>
            <a:off x="8183563" y="3766630"/>
            <a:ext cx="2952749" cy="170151"/>
          </a:xfrm>
          <a:prstGeom prst="rect">
            <a:avLst/>
          </a:prstGeom>
          <a:noFill/>
        </p:spPr>
        <p:txBody>
          <a:bodyPr wrap="square" lIns="0" tIns="0" rIns="0" bIns="0">
            <a:noAutofit/>
          </a:bodyPr>
          <a:lstStyle/>
          <a:p>
            <a:r>
              <a:rPr lang="da-DK" sz="1200" b="1">
                <a:solidFill>
                  <a:srgbClr val="000000"/>
                </a:solidFill>
              </a:rPr>
              <a:t>6. </a:t>
            </a:r>
            <a:r>
              <a:rPr lang="da-DK" sz="1200" b="1" dirty="0">
                <a:solidFill>
                  <a:srgbClr val="000000"/>
                </a:solidFill>
              </a:rPr>
              <a:t>Avanceret undersøgelse</a:t>
            </a:r>
          </a:p>
        </p:txBody>
      </p:sp>
      <p:sp>
        <p:nvSpPr>
          <p:cNvPr id="45" name="Linked button">
            <a:hlinkClick r:id="rId18" action="ppaction://hlinksldjump"/>
            <a:extLst>
              <a:ext uri="{FF2B5EF4-FFF2-40B4-BE49-F238E27FC236}">
                <a16:creationId xmlns:a16="http://schemas.microsoft.com/office/drawing/2014/main" id="{F178F531-4C62-5563-82BC-468B7631ADA4}"/>
              </a:ext>
            </a:extLst>
          </p:cNvPr>
          <p:cNvSpPr/>
          <p:nvPr/>
        </p:nvSpPr>
        <p:spPr>
          <a:xfrm>
            <a:off x="8399562" y="4060873"/>
            <a:ext cx="2736749"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da-DK" sz="1000" dirty="0">
                <a:solidFill>
                  <a:schemeClr val="bg1"/>
                </a:solidFill>
              </a:rPr>
              <a:t>6.1  Avanceret undersøgelse</a:t>
            </a:r>
          </a:p>
        </p:txBody>
      </p:sp>
      <p:pic>
        <p:nvPicPr>
          <p:cNvPr id="2" name="Graphic 7">
            <a:hlinkClick r:id="" action="ppaction://hlinkshowjump?jump=nextslide"/>
            <a:extLst>
              <a:ext uri="{FF2B5EF4-FFF2-40B4-BE49-F238E27FC236}">
                <a16:creationId xmlns:a16="http://schemas.microsoft.com/office/drawing/2014/main" id="{ADAC750C-1FC5-05F3-19AA-D6606DBA4039}"/>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3" name="Graphic 9">
            <a:hlinkClick r:id="" action="ppaction://hlinkshowjump?jump=firstslide"/>
            <a:extLst>
              <a:ext uri="{FF2B5EF4-FFF2-40B4-BE49-F238E27FC236}">
                <a16:creationId xmlns:a16="http://schemas.microsoft.com/office/drawing/2014/main" id="{DC838645-7F32-6462-5EE8-76332F329A20}"/>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5" name="Graphic 6">
            <a:hlinkClick r:id="" action="ppaction://hlinkshowjump?jump=previousslide"/>
            <a:extLst>
              <a:ext uri="{FF2B5EF4-FFF2-40B4-BE49-F238E27FC236}">
                <a16:creationId xmlns:a16="http://schemas.microsoft.com/office/drawing/2014/main" id="{7E543D4E-7FAF-530F-3AB0-5E0F2DCD7584}"/>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
        <p:nvSpPr>
          <p:cNvPr id="13" name="Linked button">
            <a:hlinkClick r:id="rId21" action="ppaction://hlinksldjump"/>
            <a:extLst>
              <a:ext uri="{FF2B5EF4-FFF2-40B4-BE49-F238E27FC236}">
                <a16:creationId xmlns:a16="http://schemas.microsoft.com/office/drawing/2014/main" id="{2326EF65-9141-0CBD-7D08-2B4586B53D98}"/>
              </a:ext>
            </a:extLst>
          </p:cNvPr>
          <p:cNvSpPr/>
          <p:nvPr/>
        </p:nvSpPr>
        <p:spPr>
          <a:xfrm>
            <a:off x="8399562" y="5150694"/>
            <a:ext cx="2736751" cy="288000"/>
          </a:xfrm>
          <a:prstGeom prst="roundRect">
            <a:avLst>
              <a:gd name="adj" fmla="val 50000"/>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da-DK" sz="1000" dirty="0">
                <a:solidFill>
                  <a:schemeClr val="tx2"/>
                </a:solidFill>
              </a:rPr>
              <a:t>Opsummering</a:t>
            </a:r>
          </a:p>
        </p:txBody>
      </p:sp>
      <p:sp>
        <p:nvSpPr>
          <p:cNvPr id="15" name="Linked button">
            <a:hlinkClick r:id="rId22" action="ppaction://hlinksldjump"/>
            <a:extLst>
              <a:ext uri="{FF2B5EF4-FFF2-40B4-BE49-F238E27FC236}">
                <a16:creationId xmlns:a16="http://schemas.microsoft.com/office/drawing/2014/main" id="{25298A7D-2AD8-7258-0383-AA4C57AC92E5}"/>
              </a:ext>
            </a:extLst>
          </p:cNvPr>
          <p:cNvSpPr/>
          <p:nvPr/>
        </p:nvSpPr>
        <p:spPr>
          <a:xfrm>
            <a:off x="8399561" y="5568833"/>
            <a:ext cx="2736751" cy="288000"/>
          </a:xfrm>
          <a:prstGeom prst="roundRect">
            <a:avLst>
              <a:gd name="adj" fmla="val 50000"/>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da-DK" sz="1000" dirty="0">
                <a:solidFill>
                  <a:schemeClr val="tx2"/>
                </a:solidFill>
              </a:rPr>
              <a:t>Yderligere</a:t>
            </a:r>
            <a:r>
              <a:rPr lang="en-US" sz="1000" dirty="0">
                <a:solidFill>
                  <a:schemeClr val="tx2"/>
                </a:solidFill>
              </a:rPr>
              <a:t> </a:t>
            </a:r>
            <a:r>
              <a:rPr lang="da-DK" sz="1000" dirty="0">
                <a:solidFill>
                  <a:schemeClr val="tx2"/>
                </a:solidFill>
              </a:rPr>
              <a:t>litteratur</a:t>
            </a:r>
          </a:p>
        </p:txBody>
      </p:sp>
    </p:spTree>
    <p:extLst>
      <p:ext uri="{BB962C8B-B14F-4D97-AF65-F5344CB8AC3E}">
        <p14:creationId xmlns:p14="http://schemas.microsoft.com/office/powerpoint/2010/main" val="2869962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Picture Placeholder 1">
            <a:extLst>
              <a:ext uri="{FF2B5EF4-FFF2-40B4-BE49-F238E27FC236}">
                <a16:creationId xmlns:a16="http://schemas.microsoft.com/office/drawing/2014/main" id="{9FE139B7-2466-97F2-9A29-12D545706B91}"/>
              </a:ext>
            </a:extLst>
          </p:cNvPr>
          <p:cNvSpPr txBox="1">
            <a:spLocks/>
          </p:cNvSpPr>
          <p:nvPr/>
        </p:nvSpPr>
        <p:spPr>
          <a:xfrm>
            <a:off x="839788" y="915988"/>
            <a:ext cx="3348037" cy="5284787"/>
          </a:xfrm>
          <a:prstGeom prst="roundRect">
            <a:avLst>
              <a:gd name="adj" fmla="val 5282"/>
            </a:avLst>
          </a:prstGeom>
          <a:solidFill>
            <a:schemeClr val="bg1">
              <a:lumMod val="95000"/>
            </a:schemeClr>
          </a:solidFill>
        </p:spPr>
        <p:txBody>
          <a:bodyPr/>
          <a:lstStyle>
            <a:lvl1pPr marL="228600" indent="-228600" algn="l" defTabSz="914400" rtl="0" eaLnBrk="1" latinLnBrk="0" hangingPunct="1">
              <a:lnSpc>
                <a:spcPct val="90000"/>
              </a:lnSpc>
              <a:spcBef>
                <a:spcPts val="1000"/>
              </a:spcBef>
              <a:buClrTx/>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ClrTx/>
              <a:buFont typeface="Arial" panose="020B0604020202020204" pitchFamily="34" charset="0"/>
              <a:buChar char="•"/>
              <a:defRPr sz="1800" kern="1200">
                <a:solidFill>
                  <a:srgbClr val="000000"/>
                </a:solidFill>
                <a:latin typeface="+mj-lt"/>
                <a:ea typeface="+mn-ea"/>
                <a:cs typeface="+mn-cs"/>
              </a:defRPr>
            </a:lvl2pPr>
            <a:lvl3pPr marL="1143000" indent="-228600" algn="l" defTabSz="914400" rtl="0" eaLnBrk="1" latinLnBrk="0" hangingPunct="1">
              <a:lnSpc>
                <a:spcPct val="90000"/>
              </a:lnSpc>
              <a:spcBef>
                <a:spcPts val="500"/>
              </a:spcBef>
              <a:buClrTx/>
              <a:buFont typeface="Arial" panose="020B0604020202020204" pitchFamily="34" charset="0"/>
              <a:buChar char="•"/>
              <a:defRPr sz="1600" kern="1200">
                <a:solidFill>
                  <a:srgbClr val="000000"/>
                </a:solidFill>
                <a:latin typeface="+mj-lt"/>
                <a:ea typeface="+mn-ea"/>
                <a:cs typeface="+mn-cs"/>
              </a:defRPr>
            </a:lvl3pPr>
            <a:lvl4pPr marL="1600200" indent="-228600" algn="l" defTabSz="914400" rtl="0" eaLnBrk="1" latinLnBrk="0" hangingPunct="1">
              <a:lnSpc>
                <a:spcPct val="90000"/>
              </a:lnSpc>
              <a:spcBef>
                <a:spcPts val="500"/>
              </a:spcBef>
              <a:buClrTx/>
              <a:buFont typeface="Arial" panose="020B0604020202020204" pitchFamily="34" charset="0"/>
              <a:buChar char="•"/>
              <a:defRPr sz="1400" kern="1200">
                <a:solidFill>
                  <a:srgbClr val="000000"/>
                </a:solidFill>
                <a:latin typeface="+mj-lt"/>
                <a:ea typeface="+mn-ea"/>
                <a:cs typeface="+mn-cs"/>
              </a:defRPr>
            </a:lvl4pPr>
            <a:lvl5pPr marL="2057400" indent="-228600" algn="l" defTabSz="914400" rtl="0" eaLnBrk="1" latinLnBrk="0" hangingPunct="1">
              <a:lnSpc>
                <a:spcPct val="90000"/>
              </a:lnSpc>
              <a:spcBef>
                <a:spcPts val="500"/>
              </a:spcBef>
              <a:buClrTx/>
              <a:buFont typeface="Arial" panose="020B0604020202020204" pitchFamily="34" charset="0"/>
              <a:buChar char="•"/>
              <a:defRPr sz="1200" kern="1200">
                <a:solidFill>
                  <a:srgbClr val="000000"/>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SE"/>
              <a:t> </a:t>
            </a:r>
          </a:p>
        </p:txBody>
      </p:sp>
      <p:sp>
        <p:nvSpPr>
          <p:cNvPr id="38" name="Title 37">
            <a:extLst>
              <a:ext uri="{FF2B5EF4-FFF2-40B4-BE49-F238E27FC236}">
                <a16:creationId xmlns:a16="http://schemas.microsoft.com/office/drawing/2014/main" id="{564323C8-05B1-BEF8-67C9-CAAC3742BF3F}"/>
              </a:ext>
            </a:extLst>
          </p:cNvPr>
          <p:cNvSpPr>
            <a:spLocks noGrp="1"/>
          </p:cNvSpPr>
          <p:nvPr>
            <p:ph type="title"/>
          </p:nvPr>
        </p:nvSpPr>
        <p:spPr>
          <a:xfrm>
            <a:off x="5016500" y="916343"/>
            <a:ext cx="6337299" cy="1072795"/>
          </a:xfrm>
        </p:spPr>
        <p:txBody>
          <a:bodyPr/>
          <a:lstStyle/>
          <a:p>
            <a:r>
              <a:rPr lang="da-DK" sz="1400" b="1" dirty="0"/>
              <a:t>Produkt og kateteriseringsteknik</a:t>
            </a:r>
            <a:br>
              <a:rPr lang="da-DK" b="1" dirty="0"/>
            </a:br>
            <a:r>
              <a:rPr lang="da-DK" b="1" dirty="0"/>
              <a:t>1.1 Katetervalg</a:t>
            </a:r>
            <a:br>
              <a:rPr lang="en-US" b="1" dirty="0"/>
            </a:br>
            <a:r>
              <a:rPr lang="en" b="1" dirty="0"/>
              <a:t>– </a:t>
            </a:r>
            <a:r>
              <a:rPr lang="da-DK" b="1" dirty="0"/>
              <a:t>faktorer</a:t>
            </a:r>
            <a:r>
              <a:rPr lang="en-US" b="1" dirty="0"/>
              <a:t> at </a:t>
            </a:r>
            <a:r>
              <a:rPr lang="da-DK" b="1" dirty="0"/>
              <a:t>overveje</a:t>
            </a:r>
          </a:p>
        </p:txBody>
      </p:sp>
      <p:sp>
        <p:nvSpPr>
          <p:cNvPr id="3" name="Content Placeholder 2">
            <a:extLst>
              <a:ext uri="{FF2B5EF4-FFF2-40B4-BE49-F238E27FC236}">
                <a16:creationId xmlns:a16="http://schemas.microsoft.com/office/drawing/2014/main" id="{966FB05B-AD78-5064-BB3C-431359F9AED8}"/>
              </a:ext>
            </a:extLst>
          </p:cNvPr>
          <p:cNvSpPr>
            <a:spLocks noGrp="1"/>
          </p:cNvSpPr>
          <p:nvPr>
            <p:ph idx="1"/>
          </p:nvPr>
        </p:nvSpPr>
        <p:spPr/>
        <p:txBody>
          <a:bodyPr vert="horz" wrap="square" lIns="0" tIns="0" rIns="0" bIns="0" rtlCol="0" anchor="t">
            <a:noAutofit/>
          </a:bodyPr>
          <a:lstStyle/>
          <a:p>
            <a:r>
              <a:rPr lang="da-DK" dirty="0"/>
              <a:t>Er katetrets længde korrekt?</a:t>
            </a:r>
          </a:p>
          <a:p>
            <a:r>
              <a:rPr lang="da-DK" dirty="0"/>
              <a:t>Tømmes blæren helt?</a:t>
            </a:r>
          </a:p>
          <a:p>
            <a:r>
              <a:rPr lang="da-DK" dirty="0"/>
              <a:t>Er charrière-størrelsen og spids-type rigtig?</a:t>
            </a:r>
          </a:p>
          <a:p>
            <a:r>
              <a:rPr lang="da-DK" dirty="0"/>
              <a:t>Er valget af kateter tilpasset patientens livsstil</a:t>
            </a:r>
            <a:br>
              <a:rPr lang="da-DK" dirty="0"/>
            </a:br>
            <a:r>
              <a:rPr lang="da-DK" dirty="0"/>
              <a:t>(funktion og håndtering)?</a:t>
            </a:r>
          </a:p>
          <a:p>
            <a:r>
              <a:rPr lang="da-DK" dirty="0"/>
              <a:t>Er antallet af kateteriseringer rigtig?</a:t>
            </a:r>
          </a:p>
          <a:p>
            <a:r>
              <a:rPr lang="da-DK" dirty="0">
                <a:ea typeface="+mn-lt"/>
                <a:cs typeface="+mn-lt"/>
              </a:rPr>
              <a:t>Er den kateteriserede mængde urin mindre end 400 ml.?</a:t>
            </a:r>
            <a:endParaRPr lang="da-DK" dirty="0">
              <a:cs typeface="Calibri" panose="020F0502020204030204"/>
            </a:endParaRPr>
          </a:p>
          <a:p>
            <a:r>
              <a:rPr lang="da-DK" dirty="0"/>
              <a:t>Er der klinisk dokumentation for produktets sikkerhed (f.eks. kliniske undersøgelser vedrørende langtidsbrug)?</a:t>
            </a:r>
            <a:endParaRPr lang="en-US" dirty="0"/>
          </a:p>
        </p:txBody>
      </p:sp>
      <p:sp>
        <p:nvSpPr>
          <p:cNvPr id="39" name="Picture Placeholder 38">
            <a:extLst>
              <a:ext uri="{FF2B5EF4-FFF2-40B4-BE49-F238E27FC236}">
                <a16:creationId xmlns:a16="http://schemas.microsoft.com/office/drawing/2014/main" id="{56EBD0D2-20D0-CCF1-4A2D-BC03BF8D71FB}"/>
              </a:ext>
            </a:extLst>
          </p:cNvPr>
          <p:cNvSpPr>
            <a:spLocks noGrp="1"/>
          </p:cNvSpPr>
          <p:nvPr>
            <p:ph type="pic" sz="quarter" idx="10"/>
          </p:nvPr>
        </p:nvSpPr>
        <p:spPr/>
        <p:txBody>
          <a:bodyPr/>
          <a:lstStyle/>
          <a:p>
            <a:r>
              <a:rPr lang="en-SE" dirty="0"/>
              <a:t> </a:t>
            </a:r>
          </a:p>
        </p:txBody>
      </p:sp>
      <p:sp>
        <p:nvSpPr>
          <p:cNvPr id="6" name="Linked button">
            <a:hlinkClick r:id="rId3"/>
            <a:extLst>
              <a:ext uri="{FF2B5EF4-FFF2-40B4-BE49-F238E27FC236}">
                <a16:creationId xmlns:a16="http://schemas.microsoft.com/office/drawing/2014/main" id="{1AE488B0-903E-CCF2-C939-81EFDEB3DB29}"/>
              </a:ext>
            </a:extLst>
          </p:cNvPr>
          <p:cNvSpPr/>
          <p:nvPr/>
        </p:nvSpPr>
        <p:spPr>
          <a:xfrm>
            <a:off x="1423551" y="5489611"/>
            <a:ext cx="2005869"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da-DK" sz="1600" dirty="0">
                <a:solidFill>
                  <a:schemeClr val="bg1"/>
                </a:solidFill>
                <a:hlinkClick r:id="rId3">
                  <a:extLst>
                    <a:ext uri="{A12FA001-AC4F-418D-AE19-62706E023703}">
                      <ahyp:hlinkClr xmlns:ahyp="http://schemas.microsoft.com/office/drawing/2018/hyperlinkcolor" val="tx"/>
                    </a:ext>
                  </a:extLst>
                </a:hlinkClick>
              </a:rPr>
              <a:t>Læs mere</a:t>
            </a:r>
            <a:endParaRPr lang="da-DK" sz="1600" dirty="0">
              <a:solidFill>
                <a:schemeClr val="bg1"/>
              </a:solidFill>
            </a:endParaRPr>
          </a:p>
        </p:txBody>
      </p:sp>
      <p:grpSp>
        <p:nvGrpSpPr>
          <p:cNvPr id="28" name="Group 27">
            <a:extLst>
              <a:ext uri="{FF2B5EF4-FFF2-40B4-BE49-F238E27FC236}">
                <a16:creationId xmlns:a16="http://schemas.microsoft.com/office/drawing/2014/main" id="{4F25CF0F-BC62-851F-4044-DAA3516DFC36}"/>
              </a:ext>
            </a:extLst>
          </p:cNvPr>
          <p:cNvGrpSpPr/>
          <p:nvPr/>
        </p:nvGrpSpPr>
        <p:grpSpPr>
          <a:xfrm>
            <a:off x="1305518" y="1368389"/>
            <a:ext cx="2381693" cy="3744363"/>
            <a:chOff x="10230967" y="1382791"/>
            <a:chExt cx="2381693" cy="3744363"/>
          </a:xfrm>
          <a:effectLst/>
        </p:grpSpPr>
        <p:pic>
          <p:nvPicPr>
            <p:cNvPr id="29" name="Picture 28">
              <a:extLst>
                <a:ext uri="{FF2B5EF4-FFF2-40B4-BE49-F238E27FC236}">
                  <a16:creationId xmlns:a16="http://schemas.microsoft.com/office/drawing/2014/main" id="{E9E43BCF-F34E-A4BF-50B4-1C5E965E6634}"/>
                </a:ext>
              </a:extLst>
            </p:cNvPr>
            <p:cNvPicPr>
              <a:picLocks noChangeAspect="1"/>
            </p:cNvPicPr>
            <p:nvPr/>
          </p:nvPicPr>
          <p:blipFill>
            <a:blip r:embed="rId4">
              <a:extLst>
                <a:ext uri="{28A0092B-C50C-407E-A947-70E740481C1C}">
                  <a14:useLocalDpi xmlns:a14="http://schemas.microsoft.com/office/drawing/2010/main" val="0"/>
                </a:ext>
              </a:extLst>
            </a:blip>
            <a:srcRect l="4340" r="4340"/>
            <a:stretch/>
          </p:blipFill>
          <p:spPr>
            <a:xfrm>
              <a:off x="10230967" y="1382791"/>
              <a:ext cx="2381693" cy="1470429"/>
            </a:xfrm>
            <a:prstGeom prst="roundRect">
              <a:avLst>
                <a:gd name="adj" fmla="val 7482"/>
              </a:avLst>
            </a:prstGeom>
          </p:spPr>
        </p:pic>
        <p:sp>
          <p:nvSpPr>
            <p:cNvPr id="30" name="Freeform: Shape 29">
              <a:extLst>
                <a:ext uri="{FF2B5EF4-FFF2-40B4-BE49-F238E27FC236}">
                  <a16:creationId xmlns:a16="http://schemas.microsoft.com/office/drawing/2014/main" id="{D7FD034F-8D37-835E-8E15-7CD5CFFB51E3}"/>
                </a:ext>
              </a:extLst>
            </p:cNvPr>
            <p:cNvSpPr/>
            <p:nvPr/>
          </p:nvSpPr>
          <p:spPr>
            <a:xfrm>
              <a:off x="10230967" y="2688171"/>
              <a:ext cx="2381693" cy="2438983"/>
            </a:xfrm>
            <a:custGeom>
              <a:avLst/>
              <a:gdLst>
                <a:gd name="connsiteX0" fmla="*/ 0 w 2381693"/>
                <a:gd name="connsiteY0" fmla="*/ 0 h 2438983"/>
                <a:gd name="connsiteX1" fmla="*/ 2381693 w 2381693"/>
                <a:gd name="connsiteY1" fmla="*/ 0 h 2438983"/>
                <a:gd name="connsiteX2" fmla="*/ 2381693 w 2381693"/>
                <a:gd name="connsiteY2" fmla="*/ 354375 h 2438983"/>
                <a:gd name="connsiteX3" fmla="*/ 2381693 w 2381693"/>
                <a:gd name="connsiteY3" fmla="*/ 464462 h 2438983"/>
                <a:gd name="connsiteX4" fmla="*/ 2381693 w 2381693"/>
                <a:gd name="connsiteY4" fmla="*/ 2316839 h 2438983"/>
                <a:gd name="connsiteX5" fmla="*/ 2259549 w 2381693"/>
                <a:gd name="connsiteY5" fmla="*/ 2438983 h 2438983"/>
                <a:gd name="connsiteX6" fmla="*/ 122144 w 2381693"/>
                <a:gd name="connsiteY6" fmla="*/ 2438983 h 2438983"/>
                <a:gd name="connsiteX7" fmla="*/ 0 w 2381693"/>
                <a:gd name="connsiteY7" fmla="*/ 2316839 h 2438983"/>
                <a:gd name="connsiteX8" fmla="*/ 0 w 2381693"/>
                <a:gd name="connsiteY8" fmla="*/ 464462 h 2438983"/>
                <a:gd name="connsiteX9" fmla="*/ 0 w 2381693"/>
                <a:gd name="connsiteY9" fmla="*/ 354375 h 243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693" h="2438983">
                  <a:moveTo>
                    <a:pt x="0" y="0"/>
                  </a:moveTo>
                  <a:lnTo>
                    <a:pt x="2381693" y="0"/>
                  </a:lnTo>
                  <a:lnTo>
                    <a:pt x="2381693" y="354375"/>
                  </a:lnTo>
                  <a:lnTo>
                    <a:pt x="2381693" y="464462"/>
                  </a:lnTo>
                  <a:lnTo>
                    <a:pt x="2381693" y="2316839"/>
                  </a:lnTo>
                  <a:cubicBezTo>
                    <a:pt x="2381693" y="2384297"/>
                    <a:pt x="2327007" y="2438983"/>
                    <a:pt x="2259549" y="2438983"/>
                  </a:cubicBezTo>
                  <a:lnTo>
                    <a:pt x="122144" y="2438983"/>
                  </a:lnTo>
                  <a:cubicBezTo>
                    <a:pt x="54686" y="2438983"/>
                    <a:pt x="0" y="2384297"/>
                    <a:pt x="0" y="2316839"/>
                  </a:cubicBezTo>
                  <a:lnTo>
                    <a:pt x="0" y="464462"/>
                  </a:lnTo>
                  <a:lnTo>
                    <a:pt x="0" y="354375"/>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TextBox 30">
              <a:extLst>
                <a:ext uri="{FF2B5EF4-FFF2-40B4-BE49-F238E27FC236}">
                  <a16:creationId xmlns:a16="http://schemas.microsoft.com/office/drawing/2014/main" id="{C201B90D-F402-ED69-D929-609AAB76B2B3}"/>
                </a:ext>
              </a:extLst>
            </p:cNvPr>
            <p:cNvSpPr txBox="1"/>
            <p:nvPr/>
          </p:nvSpPr>
          <p:spPr>
            <a:xfrm>
              <a:off x="10320901" y="2426284"/>
              <a:ext cx="468000" cy="180000"/>
            </a:xfrm>
            <a:prstGeom prst="roundRect">
              <a:avLst/>
            </a:prstGeom>
            <a:solidFill>
              <a:schemeClr val="bg1"/>
            </a:solidFill>
          </p:spPr>
          <p:txBody>
            <a:bodyPr wrap="square" lIns="0" tIns="0" rIns="0" bIns="18000" anchor="ctr" anchorCtr="0">
              <a:noAutofit/>
            </a:bodyPr>
            <a:lstStyle/>
            <a:p>
              <a:pPr algn="ctr">
                <a:spcAft>
                  <a:spcPts val="200"/>
                </a:spcAft>
              </a:pPr>
              <a:r>
                <a:rPr kumimoji="0" lang="en-US" sz="700" b="0" i="0" u="none" strike="noStrike" kern="1200" cap="none" spc="0" normalizeH="0" baseline="0" noProof="0">
                  <a:ln>
                    <a:noFill/>
                  </a:ln>
                  <a:solidFill>
                    <a:srgbClr val="000000"/>
                  </a:solidFill>
                  <a:effectLst/>
                  <a:uLnTx/>
                  <a:uFillTx/>
                  <a:latin typeface="Calibri" panose="020F0502020204030204"/>
                  <a:ea typeface="+mn-ea"/>
                  <a:cs typeface="+mn-cs"/>
                </a:rPr>
                <a:t>ARTICLE</a:t>
              </a:r>
              <a:endParaRPr lang="en-US" sz="1400"/>
            </a:p>
          </p:txBody>
        </p:sp>
        <p:sp>
          <p:nvSpPr>
            <p:cNvPr id="32" name="TextBox 31">
              <a:extLst>
                <a:ext uri="{FF2B5EF4-FFF2-40B4-BE49-F238E27FC236}">
                  <a16:creationId xmlns:a16="http://schemas.microsoft.com/office/drawing/2014/main" id="{D0791C52-2DAE-DEA8-9A4C-DE073BB54780}"/>
                </a:ext>
              </a:extLst>
            </p:cNvPr>
            <p:cNvSpPr txBox="1"/>
            <p:nvPr/>
          </p:nvSpPr>
          <p:spPr>
            <a:xfrm>
              <a:off x="10318755" y="2853220"/>
              <a:ext cx="2196000" cy="1508105"/>
            </a:xfrm>
            <a:prstGeom prst="rect">
              <a:avLst/>
            </a:prstGeom>
            <a:solidFill>
              <a:schemeClr val="bg1"/>
            </a:solidFill>
          </p:spPr>
          <p:txBody>
            <a:bodyPr wrap="square">
              <a:spAutoFit/>
            </a:bodyPr>
            <a:lstStyle/>
            <a:p>
              <a:pPr>
                <a:spcAft>
                  <a:spcPts val="600"/>
                </a:spcAft>
              </a:pPr>
              <a:r>
                <a:rPr lang="en-GB" sz="1200" b="1" dirty="0">
                  <a:solidFill>
                    <a:srgbClr val="000000"/>
                  </a:solidFill>
                </a:rPr>
                <a:t>Long-Term Safety of Intermittent Catheterisation</a:t>
              </a:r>
              <a:endParaRPr lang="en-GB" sz="1200" dirty="0">
                <a:solidFill>
                  <a:srgbClr val="000000"/>
                </a:solidFill>
              </a:endParaRPr>
            </a:p>
            <a:p>
              <a:r>
                <a:rPr lang="en-GB" sz="900" dirty="0">
                  <a:solidFill>
                    <a:srgbClr val="000000"/>
                  </a:solidFill>
                </a:rPr>
                <a:t>Single-use hydrophilic catheters were developed in the early eighties to address long-term complications of intermittent catheterisation seen when reusing plastic catheters with add-on lubrication. As reported by </a:t>
              </a:r>
              <a:r>
                <a:rPr lang="en-GB" sz="900" noProof="1">
                  <a:solidFill>
                    <a:srgbClr val="000000"/>
                  </a:solidFill>
                </a:rPr>
                <a:t>Wyndaele and Maes and Perrouin-Verbe et al.</a:t>
              </a:r>
            </a:p>
          </p:txBody>
        </p:sp>
        <p:sp>
          <p:nvSpPr>
            <p:cNvPr id="33" name="TextBox 32">
              <a:extLst>
                <a:ext uri="{FF2B5EF4-FFF2-40B4-BE49-F238E27FC236}">
                  <a16:creationId xmlns:a16="http://schemas.microsoft.com/office/drawing/2014/main" id="{CA01AA03-75C2-9451-B3EC-4AA2E9A6D6B1}"/>
                </a:ext>
              </a:extLst>
            </p:cNvPr>
            <p:cNvSpPr txBox="1"/>
            <p:nvPr/>
          </p:nvSpPr>
          <p:spPr>
            <a:xfrm>
              <a:off x="10574336" y="4666212"/>
              <a:ext cx="1420662" cy="407804"/>
            </a:xfrm>
            <a:prstGeom prst="rect">
              <a:avLst/>
            </a:prstGeom>
            <a:solidFill>
              <a:schemeClr val="bg1"/>
            </a:solidFill>
          </p:spPr>
          <p:txBody>
            <a:bodyPr wrap="square">
              <a:spAutoFit/>
            </a:bodyPr>
            <a:lstStyle/>
            <a:p>
              <a:pPr>
                <a:spcAft>
                  <a:spcPts val="200"/>
                </a:spcAft>
              </a:pPr>
              <a:r>
                <a:rPr kumimoji="0" lang="en-US" sz="900" b="0" i="0" u="none" strike="noStrike" kern="1200" cap="none" spc="0" normalizeH="0" baseline="0" noProof="0">
                  <a:ln>
                    <a:noFill/>
                  </a:ln>
                  <a:solidFill>
                    <a:srgbClr val="000000"/>
                  </a:solidFill>
                  <a:effectLst/>
                  <a:uLnTx/>
                  <a:uFillTx/>
                  <a:latin typeface="Calibri" panose="020F0502020204030204"/>
                  <a:ea typeface="+mn-ea"/>
                  <a:cs typeface="+mn-cs"/>
                </a:rPr>
                <a:t>Explore | Bladder</a:t>
              </a:r>
            </a:p>
            <a:p>
              <a:r>
                <a:rPr lang="en-US" sz="900">
                  <a:solidFill>
                    <a:srgbClr val="000000"/>
                  </a:solidFill>
                  <a:latin typeface="Calibri" panose="020F0502020204030204"/>
                </a:rPr>
                <a:t>2 min</a:t>
              </a:r>
              <a:endParaRPr lang="en-US"/>
            </a:p>
          </p:txBody>
        </p:sp>
        <p:pic>
          <p:nvPicPr>
            <p:cNvPr id="34" name="Picture 33">
              <a:extLst>
                <a:ext uri="{FF2B5EF4-FFF2-40B4-BE49-F238E27FC236}">
                  <a16:creationId xmlns:a16="http://schemas.microsoft.com/office/drawing/2014/main" id="{F0885602-21DD-00D8-AAA5-FA07503106C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407246" y="4654365"/>
              <a:ext cx="180680" cy="369331"/>
            </a:xfrm>
            <a:prstGeom prst="rect">
              <a:avLst/>
            </a:prstGeom>
          </p:spPr>
        </p:pic>
        <p:pic>
          <p:nvPicPr>
            <p:cNvPr id="35" name="Picture 34">
              <a:extLst>
                <a:ext uri="{FF2B5EF4-FFF2-40B4-BE49-F238E27FC236}">
                  <a16:creationId xmlns:a16="http://schemas.microsoft.com/office/drawing/2014/main" id="{0FBF5CC1-C5DF-AEB1-A759-C535744671A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254303" y="4791846"/>
              <a:ext cx="158812" cy="158812"/>
            </a:xfrm>
            <a:prstGeom prst="rect">
              <a:avLst/>
            </a:prstGeom>
          </p:spPr>
        </p:pic>
      </p:grpSp>
      <p:sp>
        <p:nvSpPr>
          <p:cNvPr id="15" name="Rectangle: Rounded Corners 14">
            <a:extLst>
              <a:ext uri="{FF2B5EF4-FFF2-40B4-BE49-F238E27FC236}">
                <a16:creationId xmlns:a16="http://schemas.microsoft.com/office/drawing/2014/main" id="{77A1CB67-4958-17BC-46DA-50EF7E4BC328}"/>
              </a:ext>
            </a:extLst>
          </p:cNvPr>
          <p:cNvSpPr/>
          <p:nvPr/>
        </p:nvSpPr>
        <p:spPr>
          <a:xfrm>
            <a:off x="1305518" y="1368389"/>
            <a:ext cx="2381693" cy="3744363"/>
          </a:xfrm>
          <a:prstGeom prst="roundRect">
            <a:avLst>
              <a:gd name="adj" fmla="val 5477"/>
            </a:avLst>
          </a:prstGeom>
          <a:noFill/>
          <a:ln w="3175">
            <a:solidFill>
              <a:schemeClr val="bg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554EC3D6-EE2B-CF5C-4640-4664BFF14D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44300" y="5561025"/>
            <a:ext cx="203521" cy="203521"/>
          </a:xfrm>
          <a:prstGeom prst="rect">
            <a:avLst/>
          </a:prstGeom>
        </p:spPr>
      </p:pic>
      <p:pic>
        <p:nvPicPr>
          <p:cNvPr id="2" name="Graphic 7">
            <a:hlinkClick r:id="" action="ppaction://hlinkshowjump?jump=nextslide"/>
            <a:extLst>
              <a:ext uri="{FF2B5EF4-FFF2-40B4-BE49-F238E27FC236}">
                <a16:creationId xmlns:a16="http://schemas.microsoft.com/office/drawing/2014/main" id="{E6495CC3-D353-214B-602C-6B72A0C4C87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4" name="Graphic 9">
            <a:hlinkClick r:id="rId10" action="ppaction://hlinksldjump"/>
            <a:extLst>
              <a:ext uri="{FF2B5EF4-FFF2-40B4-BE49-F238E27FC236}">
                <a16:creationId xmlns:a16="http://schemas.microsoft.com/office/drawing/2014/main" id="{54847B85-96BC-8191-5CE6-267D28C26A1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5" name="Graphic 6">
            <a:hlinkClick r:id="" action="ppaction://hlinkshowjump?jump=previousslide"/>
            <a:extLst>
              <a:ext uri="{FF2B5EF4-FFF2-40B4-BE49-F238E27FC236}">
                <a16:creationId xmlns:a16="http://schemas.microsoft.com/office/drawing/2014/main" id="{4A53646B-0001-CF66-D807-AC8172BB5CC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853529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085D886-0E11-A402-5E8D-D2643F8D3721}"/>
              </a:ext>
            </a:extLst>
          </p:cNvPr>
          <p:cNvSpPr>
            <a:spLocks noGrp="1"/>
          </p:cNvSpPr>
          <p:nvPr>
            <p:ph type="title"/>
          </p:nvPr>
        </p:nvSpPr>
        <p:spPr>
          <a:xfrm>
            <a:off x="5016500" y="915988"/>
            <a:ext cx="6337299" cy="1073150"/>
          </a:xfrm>
        </p:spPr>
        <p:txBody>
          <a:bodyPr anchor="b" anchorCtr="0">
            <a:noAutofit/>
          </a:bodyPr>
          <a:lstStyle/>
          <a:p>
            <a:pPr>
              <a:lnSpc>
                <a:spcPts val="3300"/>
              </a:lnSpc>
            </a:pPr>
            <a:r>
              <a:rPr lang="da-DK" sz="1400" b="1" dirty="0"/>
              <a:t>Produkt og kateteriseringsteknik</a:t>
            </a:r>
            <a:br>
              <a:rPr lang="en-US" sz="3200" b="1" dirty="0"/>
            </a:br>
            <a:r>
              <a:rPr lang="en-US" sz="3200" b="1" dirty="0"/>
              <a:t>1.2 </a:t>
            </a:r>
            <a:r>
              <a:rPr lang="da-DK" sz="3200" b="1" dirty="0"/>
              <a:t>Katetervalg</a:t>
            </a:r>
            <a:br>
              <a:rPr lang="en-US" sz="3200" b="1" dirty="0"/>
            </a:br>
            <a:r>
              <a:rPr lang="en" sz="3200" b="1" dirty="0"/>
              <a:t>– </a:t>
            </a:r>
            <a:r>
              <a:rPr lang="da-DK" sz="3200" b="1" dirty="0"/>
              <a:t>faktorer at overveje, fortsat</a:t>
            </a:r>
            <a:endParaRPr lang="da-DK" sz="1400" b="1" dirty="0">
              <a:solidFill>
                <a:schemeClr val="accent3"/>
              </a:solidFill>
            </a:endParaRPr>
          </a:p>
        </p:txBody>
      </p:sp>
      <p:sp>
        <p:nvSpPr>
          <p:cNvPr id="3" name="Content Placeholder 2">
            <a:extLst>
              <a:ext uri="{FF2B5EF4-FFF2-40B4-BE49-F238E27FC236}">
                <a16:creationId xmlns:a16="http://schemas.microsoft.com/office/drawing/2014/main" id="{57696E30-9992-F04C-5DA8-EF1FCCC82054}"/>
              </a:ext>
            </a:extLst>
          </p:cNvPr>
          <p:cNvSpPr>
            <a:spLocks noGrp="1"/>
          </p:cNvSpPr>
          <p:nvPr>
            <p:ph idx="1"/>
          </p:nvPr>
        </p:nvSpPr>
        <p:spPr/>
        <p:txBody>
          <a:bodyPr>
            <a:noAutofit/>
          </a:bodyPr>
          <a:lstStyle/>
          <a:p>
            <a:pPr>
              <a:spcAft>
                <a:spcPts val="400"/>
              </a:spcAft>
            </a:pPr>
            <a:r>
              <a:rPr lang="en" sz="2000" dirty="0"/>
              <a:t>Bruges produktet efter de </a:t>
            </a:r>
            <a:r>
              <a:rPr lang="en" sz="2000" b="1" dirty="0"/>
              <a:t>givne instruktioner</a:t>
            </a:r>
            <a:r>
              <a:rPr lang="en" sz="2000" dirty="0"/>
              <a:t>?</a:t>
            </a:r>
          </a:p>
          <a:p>
            <a:pPr>
              <a:spcAft>
                <a:spcPts val="400"/>
              </a:spcAft>
            </a:pPr>
            <a:r>
              <a:rPr lang="en" sz="2000" dirty="0"/>
              <a:t>Har patienten brug for et andet </a:t>
            </a:r>
            <a:r>
              <a:rPr lang="en" sz="2000" b="1" dirty="0"/>
              <a:t>type kateter</a:t>
            </a:r>
            <a:r>
              <a:rPr lang="en" sz="2000" dirty="0"/>
              <a:t>?</a:t>
            </a:r>
          </a:p>
          <a:p>
            <a:pPr>
              <a:spcAft>
                <a:spcPts val="400"/>
              </a:spcAft>
            </a:pPr>
            <a:r>
              <a:rPr lang="en" sz="2000" dirty="0"/>
              <a:t>Forbliver katetret </a:t>
            </a:r>
            <a:r>
              <a:rPr lang="en" b="1" dirty="0"/>
              <a:t>rent</a:t>
            </a:r>
            <a:r>
              <a:rPr lang="en" sz="2000" b="1" dirty="0"/>
              <a:t> før og under indføringen</a:t>
            </a:r>
            <a:r>
              <a:rPr lang="en" sz="2000" dirty="0"/>
              <a:t>?</a:t>
            </a:r>
          </a:p>
          <a:p>
            <a:pPr>
              <a:spcAft>
                <a:spcPts val="400"/>
              </a:spcAft>
            </a:pPr>
            <a:r>
              <a:rPr lang="en" sz="2000" dirty="0"/>
              <a:t>Har man brugt et </a:t>
            </a:r>
            <a:r>
              <a:rPr lang="en" sz="2000" b="1" dirty="0"/>
              <a:t>hydrofilt</a:t>
            </a:r>
            <a:r>
              <a:rPr lang="en" sz="2000" dirty="0"/>
              <a:t> eller ikke-hydrofilt kateter? </a:t>
            </a:r>
          </a:p>
          <a:p>
            <a:endParaRPr lang="sv-SE" dirty="0"/>
          </a:p>
        </p:txBody>
      </p:sp>
      <p:sp>
        <p:nvSpPr>
          <p:cNvPr id="2" name="Picture Placeholder 1">
            <a:extLst>
              <a:ext uri="{FF2B5EF4-FFF2-40B4-BE49-F238E27FC236}">
                <a16:creationId xmlns:a16="http://schemas.microsoft.com/office/drawing/2014/main" id="{CA6B50BD-6FF4-972C-F815-C074354D55FA}"/>
              </a:ext>
            </a:extLst>
          </p:cNvPr>
          <p:cNvSpPr>
            <a:spLocks noGrp="1"/>
          </p:cNvSpPr>
          <p:nvPr>
            <p:ph type="pic" sz="quarter" idx="10"/>
          </p:nvPr>
        </p:nvSpPr>
        <p:spPr>
          <a:solidFill>
            <a:schemeClr val="bg1">
              <a:lumMod val="95000"/>
            </a:schemeClr>
          </a:solidFill>
        </p:spPr>
        <p:txBody>
          <a:bodyPr/>
          <a:lstStyle/>
          <a:p>
            <a:r>
              <a:rPr lang="en-SE"/>
              <a:t> </a:t>
            </a:r>
          </a:p>
        </p:txBody>
      </p:sp>
      <p:sp>
        <p:nvSpPr>
          <p:cNvPr id="4" name="Linked button">
            <a:hlinkClick r:id="rId3"/>
            <a:extLst>
              <a:ext uri="{FF2B5EF4-FFF2-40B4-BE49-F238E27FC236}">
                <a16:creationId xmlns:a16="http://schemas.microsoft.com/office/drawing/2014/main" id="{18822D15-EBBF-9C55-6F15-F289889EDE3A}"/>
              </a:ext>
            </a:extLst>
          </p:cNvPr>
          <p:cNvSpPr/>
          <p:nvPr/>
        </p:nvSpPr>
        <p:spPr>
          <a:xfrm>
            <a:off x="1491111" y="5489611"/>
            <a:ext cx="2005870"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da-DK" sz="1400" dirty="0">
                <a:solidFill>
                  <a:schemeClr val="bg1"/>
                </a:solidFill>
                <a:hlinkClick r:id="rId3">
                  <a:extLst>
                    <a:ext uri="{A12FA001-AC4F-418D-AE19-62706E023703}">
                      <ahyp:hlinkClr xmlns:ahyp="http://schemas.microsoft.com/office/drawing/2018/hyperlinkcolor" val="tx"/>
                    </a:ext>
                  </a:extLst>
                </a:hlinkClick>
              </a:rPr>
              <a:t>Læs mere</a:t>
            </a:r>
            <a:endParaRPr lang="da-DK" sz="1400" dirty="0">
              <a:solidFill>
                <a:schemeClr val="bg1"/>
              </a:solidFill>
            </a:endParaRPr>
          </a:p>
        </p:txBody>
      </p:sp>
      <p:sp>
        <p:nvSpPr>
          <p:cNvPr id="11" name="TextBox 10">
            <a:extLst>
              <a:ext uri="{FF2B5EF4-FFF2-40B4-BE49-F238E27FC236}">
                <a16:creationId xmlns:a16="http://schemas.microsoft.com/office/drawing/2014/main" id="{A95C965C-6909-93DA-7672-7A660BF1006D}"/>
              </a:ext>
            </a:extLst>
          </p:cNvPr>
          <p:cNvSpPr txBox="1"/>
          <p:nvPr/>
        </p:nvSpPr>
        <p:spPr>
          <a:xfrm>
            <a:off x="5016500" y="4515071"/>
            <a:ext cx="5384888" cy="430887"/>
          </a:xfrm>
          <a:prstGeom prst="rect">
            <a:avLst/>
          </a:prstGeom>
          <a:noFill/>
        </p:spPr>
        <p:txBody>
          <a:bodyPr wrap="square" lIns="0" tIns="0" rIns="0" bIns="0">
            <a:spAutoFit/>
          </a:bodyPr>
          <a:lstStyle/>
          <a:p>
            <a:r>
              <a:rPr lang="da-DK" sz="1400" i="1" dirty="0">
                <a:solidFill>
                  <a:schemeClr val="bg1">
                    <a:lumMod val="50000"/>
                  </a:schemeClr>
                </a:solidFill>
              </a:rPr>
              <a:t>Der er stærke beviser for, at hydrofile katetre er forbundet med færre komplikationer sammenlignet med ikke-hydrofile.</a:t>
            </a:r>
          </a:p>
        </p:txBody>
      </p:sp>
      <p:grpSp>
        <p:nvGrpSpPr>
          <p:cNvPr id="40" name="Group 39">
            <a:extLst>
              <a:ext uri="{FF2B5EF4-FFF2-40B4-BE49-F238E27FC236}">
                <a16:creationId xmlns:a16="http://schemas.microsoft.com/office/drawing/2014/main" id="{87245791-93B9-B728-EE59-0049A23B0C7B}"/>
              </a:ext>
            </a:extLst>
          </p:cNvPr>
          <p:cNvGrpSpPr/>
          <p:nvPr/>
        </p:nvGrpSpPr>
        <p:grpSpPr>
          <a:xfrm>
            <a:off x="1314832" y="1368389"/>
            <a:ext cx="2381693" cy="3744363"/>
            <a:chOff x="10230967" y="1382791"/>
            <a:chExt cx="2381693" cy="3744363"/>
          </a:xfrm>
          <a:effectLst/>
        </p:grpSpPr>
        <p:pic>
          <p:nvPicPr>
            <p:cNvPr id="15" name="Picture 14">
              <a:extLst>
                <a:ext uri="{FF2B5EF4-FFF2-40B4-BE49-F238E27FC236}">
                  <a16:creationId xmlns:a16="http://schemas.microsoft.com/office/drawing/2014/main" id="{AC838A3A-3659-D042-5DDF-CCAC91AC7469}"/>
                </a:ext>
              </a:extLst>
            </p:cNvPr>
            <p:cNvPicPr>
              <a:picLocks noChangeAspect="1"/>
            </p:cNvPicPr>
            <p:nvPr/>
          </p:nvPicPr>
          <p:blipFill>
            <a:blip r:embed="rId4">
              <a:extLst>
                <a:ext uri="{28A0092B-C50C-407E-A947-70E740481C1C}">
                  <a14:useLocalDpi xmlns:a14="http://schemas.microsoft.com/office/drawing/2010/main" val="0"/>
                </a:ext>
              </a:extLst>
            </a:blip>
            <a:srcRect l="4340" r="4340"/>
            <a:stretch/>
          </p:blipFill>
          <p:spPr>
            <a:xfrm>
              <a:off x="10230967" y="1382791"/>
              <a:ext cx="2381693" cy="1470429"/>
            </a:xfrm>
            <a:prstGeom prst="roundRect">
              <a:avLst>
                <a:gd name="adj" fmla="val 7482"/>
              </a:avLst>
            </a:prstGeom>
          </p:spPr>
        </p:pic>
        <p:sp>
          <p:nvSpPr>
            <p:cNvPr id="24" name="Freeform: Shape 23">
              <a:extLst>
                <a:ext uri="{FF2B5EF4-FFF2-40B4-BE49-F238E27FC236}">
                  <a16:creationId xmlns:a16="http://schemas.microsoft.com/office/drawing/2014/main" id="{69738904-C5D6-C837-AFA4-06ED7097EA34}"/>
                </a:ext>
              </a:extLst>
            </p:cNvPr>
            <p:cNvSpPr/>
            <p:nvPr/>
          </p:nvSpPr>
          <p:spPr>
            <a:xfrm>
              <a:off x="10230967" y="2688171"/>
              <a:ext cx="2381693" cy="2438983"/>
            </a:xfrm>
            <a:custGeom>
              <a:avLst/>
              <a:gdLst>
                <a:gd name="connsiteX0" fmla="*/ 0 w 2381693"/>
                <a:gd name="connsiteY0" fmla="*/ 0 h 2438983"/>
                <a:gd name="connsiteX1" fmla="*/ 2381693 w 2381693"/>
                <a:gd name="connsiteY1" fmla="*/ 0 h 2438983"/>
                <a:gd name="connsiteX2" fmla="*/ 2381693 w 2381693"/>
                <a:gd name="connsiteY2" fmla="*/ 354375 h 2438983"/>
                <a:gd name="connsiteX3" fmla="*/ 2381693 w 2381693"/>
                <a:gd name="connsiteY3" fmla="*/ 464462 h 2438983"/>
                <a:gd name="connsiteX4" fmla="*/ 2381693 w 2381693"/>
                <a:gd name="connsiteY4" fmla="*/ 2316839 h 2438983"/>
                <a:gd name="connsiteX5" fmla="*/ 2259549 w 2381693"/>
                <a:gd name="connsiteY5" fmla="*/ 2438983 h 2438983"/>
                <a:gd name="connsiteX6" fmla="*/ 122144 w 2381693"/>
                <a:gd name="connsiteY6" fmla="*/ 2438983 h 2438983"/>
                <a:gd name="connsiteX7" fmla="*/ 0 w 2381693"/>
                <a:gd name="connsiteY7" fmla="*/ 2316839 h 2438983"/>
                <a:gd name="connsiteX8" fmla="*/ 0 w 2381693"/>
                <a:gd name="connsiteY8" fmla="*/ 464462 h 2438983"/>
                <a:gd name="connsiteX9" fmla="*/ 0 w 2381693"/>
                <a:gd name="connsiteY9" fmla="*/ 354375 h 243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693" h="2438983">
                  <a:moveTo>
                    <a:pt x="0" y="0"/>
                  </a:moveTo>
                  <a:lnTo>
                    <a:pt x="2381693" y="0"/>
                  </a:lnTo>
                  <a:lnTo>
                    <a:pt x="2381693" y="354375"/>
                  </a:lnTo>
                  <a:lnTo>
                    <a:pt x="2381693" y="464462"/>
                  </a:lnTo>
                  <a:lnTo>
                    <a:pt x="2381693" y="2316839"/>
                  </a:lnTo>
                  <a:cubicBezTo>
                    <a:pt x="2381693" y="2384297"/>
                    <a:pt x="2327007" y="2438983"/>
                    <a:pt x="2259549" y="2438983"/>
                  </a:cubicBezTo>
                  <a:lnTo>
                    <a:pt x="122144" y="2438983"/>
                  </a:lnTo>
                  <a:cubicBezTo>
                    <a:pt x="54686" y="2438983"/>
                    <a:pt x="0" y="2384297"/>
                    <a:pt x="0" y="2316839"/>
                  </a:cubicBezTo>
                  <a:lnTo>
                    <a:pt x="0" y="464462"/>
                  </a:lnTo>
                  <a:lnTo>
                    <a:pt x="0" y="354375"/>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TextBox 24">
              <a:extLst>
                <a:ext uri="{FF2B5EF4-FFF2-40B4-BE49-F238E27FC236}">
                  <a16:creationId xmlns:a16="http://schemas.microsoft.com/office/drawing/2014/main" id="{9480604F-662D-968D-5CAC-452AE42B98F0}"/>
                </a:ext>
              </a:extLst>
            </p:cNvPr>
            <p:cNvSpPr txBox="1"/>
            <p:nvPr/>
          </p:nvSpPr>
          <p:spPr>
            <a:xfrm>
              <a:off x="10320901" y="2426284"/>
              <a:ext cx="468000" cy="180000"/>
            </a:xfrm>
            <a:prstGeom prst="roundRect">
              <a:avLst/>
            </a:prstGeom>
            <a:solidFill>
              <a:schemeClr val="bg1"/>
            </a:solidFill>
          </p:spPr>
          <p:txBody>
            <a:bodyPr wrap="square" lIns="0" tIns="0" rIns="0" bIns="18000" anchor="ctr" anchorCtr="0">
              <a:noAutofit/>
            </a:bodyPr>
            <a:lstStyle/>
            <a:p>
              <a:pPr algn="ctr">
                <a:spcAft>
                  <a:spcPts val="200"/>
                </a:spcAft>
              </a:pPr>
              <a:r>
                <a:rPr kumimoji="0" lang="en-US" sz="700" b="0" i="0" u="none" strike="noStrike" kern="1200" cap="none" spc="0" normalizeH="0" baseline="0" noProof="0">
                  <a:ln>
                    <a:noFill/>
                  </a:ln>
                  <a:solidFill>
                    <a:srgbClr val="000000"/>
                  </a:solidFill>
                  <a:effectLst/>
                  <a:uLnTx/>
                  <a:uFillTx/>
                  <a:latin typeface="Calibri" panose="020F0502020204030204"/>
                  <a:ea typeface="+mn-ea"/>
                  <a:cs typeface="+mn-cs"/>
                </a:rPr>
                <a:t>ARTICLE</a:t>
              </a:r>
              <a:endParaRPr lang="en-US" sz="1400"/>
            </a:p>
          </p:txBody>
        </p:sp>
        <p:sp>
          <p:nvSpPr>
            <p:cNvPr id="26" name="TextBox 25">
              <a:extLst>
                <a:ext uri="{FF2B5EF4-FFF2-40B4-BE49-F238E27FC236}">
                  <a16:creationId xmlns:a16="http://schemas.microsoft.com/office/drawing/2014/main" id="{CAD3170B-1D47-35C5-AFAC-B54639C8B303}"/>
                </a:ext>
              </a:extLst>
            </p:cNvPr>
            <p:cNvSpPr txBox="1"/>
            <p:nvPr/>
          </p:nvSpPr>
          <p:spPr>
            <a:xfrm>
              <a:off x="10318755" y="2853220"/>
              <a:ext cx="2196000" cy="1508105"/>
            </a:xfrm>
            <a:prstGeom prst="rect">
              <a:avLst/>
            </a:prstGeom>
            <a:solidFill>
              <a:schemeClr val="bg1"/>
            </a:solidFill>
          </p:spPr>
          <p:txBody>
            <a:bodyPr wrap="square">
              <a:spAutoFit/>
            </a:bodyPr>
            <a:lstStyle/>
            <a:p>
              <a:pPr>
                <a:spcAft>
                  <a:spcPts val="600"/>
                </a:spcAft>
              </a:pPr>
              <a:r>
                <a:rPr lang="en-US" sz="1200" b="1" dirty="0">
                  <a:solidFill>
                    <a:srgbClr val="000000"/>
                  </a:solidFill>
                </a:rPr>
                <a:t>Hydrophilic Catheters and Lower Risk of Hematuria</a:t>
              </a:r>
            </a:p>
            <a:p>
              <a:pPr>
                <a:spcAft>
                  <a:spcPts val="600"/>
                </a:spcAft>
              </a:pPr>
              <a:r>
                <a:rPr lang="en-US" sz="900" dirty="0">
                  <a:solidFill>
                    <a:srgbClr val="000000"/>
                  </a:solidFill>
                </a:rPr>
                <a:t>A lubricated catheter is recommended to reduce damage to the urethra and lower the risk of hematuria which is a common complication. A cross-over study comparing different hydrophilic catheters showed an even lower frequency of hematuria in patients who chose LoFric.</a:t>
              </a:r>
            </a:p>
          </p:txBody>
        </p:sp>
        <p:sp>
          <p:nvSpPr>
            <p:cNvPr id="27" name="TextBox 26">
              <a:extLst>
                <a:ext uri="{FF2B5EF4-FFF2-40B4-BE49-F238E27FC236}">
                  <a16:creationId xmlns:a16="http://schemas.microsoft.com/office/drawing/2014/main" id="{A88846CE-16B6-2BFF-DA4F-0D05B9B6DC8E}"/>
                </a:ext>
              </a:extLst>
            </p:cNvPr>
            <p:cNvSpPr txBox="1"/>
            <p:nvPr/>
          </p:nvSpPr>
          <p:spPr>
            <a:xfrm>
              <a:off x="10574336" y="4666212"/>
              <a:ext cx="1420662" cy="407804"/>
            </a:xfrm>
            <a:prstGeom prst="rect">
              <a:avLst/>
            </a:prstGeom>
            <a:solidFill>
              <a:schemeClr val="bg1"/>
            </a:solidFill>
          </p:spPr>
          <p:txBody>
            <a:bodyPr wrap="square">
              <a:spAutoFit/>
            </a:bodyPr>
            <a:lstStyle/>
            <a:p>
              <a:pPr>
                <a:spcAft>
                  <a:spcPts val="200"/>
                </a:spcAft>
              </a:pPr>
              <a:r>
                <a:rPr kumimoji="0" lang="en-US" sz="900" b="0" i="0" u="none" strike="noStrike" kern="1200" cap="none" spc="0" normalizeH="0" baseline="0" noProof="0">
                  <a:ln>
                    <a:noFill/>
                  </a:ln>
                  <a:solidFill>
                    <a:srgbClr val="000000"/>
                  </a:solidFill>
                  <a:effectLst/>
                  <a:uLnTx/>
                  <a:uFillTx/>
                  <a:latin typeface="Calibri" panose="020F0502020204030204"/>
                  <a:ea typeface="+mn-ea"/>
                  <a:cs typeface="+mn-cs"/>
                </a:rPr>
                <a:t>Explore | Bladder</a:t>
              </a:r>
            </a:p>
            <a:p>
              <a:r>
                <a:rPr lang="en-US" sz="900">
                  <a:solidFill>
                    <a:srgbClr val="000000"/>
                  </a:solidFill>
                  <a:latin typeface="Calibri" panose="020F0502020204030204"/>
                </a:rPr>
                <a:t>5 min</a:t>
              </a:r>
              <a:endParaRPr lang="en-US"/>
            </a:p>
          </p:txBody>
        </p:sp>
        <p:pic>
          <p:nvPicPr>
            <p:cNvPr id="37" name="Picture 36">
              <a:extLst>
                <a:ext uri="{FF2B5EF4-FFF2-40B4-BE49-F238E27FC236}">
                  <a16:creationId xmlns:a16="http://schemas.microsoft.com/office/drawing/2014/main" id="{39833605-389C-EC7B-AB5E-602B5ECD7D8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407246" y="4654365"/>
              <a:ext cx="180680" cy="369331"/>
            </a:xfrm>
            <a:prstGeom prst="rect">
              <a:avLst/>
            </a:prstGeom>
          </p:spPr>
        </p:pic>
        <p:pic>
          <p:nvPicPr>
            <p:cNvPr id="39" name="Picture 38">
              <a:extLst>
                <a:ext uri="{FF2B5EF4-FFF2-40B4-BE49-F238E27FC236}">
                  <a16:creationId xmlns:a16="http://schemas.microsoft.com/office/drawing/2014/main" id="{0BF92487-F0B1-CE07-5206-95BAB88A339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254303" y="4791846"/>
              <a:ext cx="158812" cy="158812"/>
            </a:xfrm>
            <a:prstGeom prst="rect">
              <a:avLst/>
            </a:prstGeom>
          </p:spPr>
        </p:pic>
      </p:grpSp>
      <p:sp>
        <p:nvSpPr>
          <p:cNvPr id="21" name="Rectangle: Rounded Corners 20">
            <a:extLst>
              <a:ext uri="{FF2B5EF4-FFF2-40B4-BE49-F238E27FC236}">
                <a16:creationId xmlns:a16="http://schemas.microsoft.com/office/drawing/2014/main" id="{55CA57A1-5991-895A-A8C6-0446A8FCE69B}"/>
              </a:ext>
            </a:extLst>
          </p:cNvPr>
          <p:cNvSpPr/>
          <p:nvPr/>
        </p:nvSpPr>
        <p:spPr>
          <a:xfrm>
            <a:off x="1314832" y="1368000"/>
            <a:ext cx="2381693" cy="3744363"/>
          </a:xfrm>
          <a:prstGeom prst="roundRect">
            <a:avLst>
              <a:gd name="adj" fmla="val 5477"/>
            </a:avLst>
          </a:prstGeom>
          <a:noFill/>
          <a:ln w="3175">
            <a:solidFill>
              <a:schemeClr val="bg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0FCD5052-1958-61C6-90DB-3E2B662A357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81170" y="5561025"/>
            <a:ext cx="203521" cy="203521"/>
          </a:xfrm>
          <a:prstGeom prst="rect">
            <a:avLst/>
          </a:prstGeom>
        </p:spPr>
      </p:pic>
      <p:pic>
        <p:nvPicPr>
          <p:cNvPr id="6" name="Graphic 7">
            <a:hlinkClick r:id="" action="ppaction://hlinkshowjump?jump=nextslide"/>
            <a:extLst>
              <a:ext uri="{FF2B5EF4-FFF2-40B4-BE49-F238E27FC236}">
                <a16:creationId xmlns:a16="http://schemas.microsoft.com/office/drawing/2014/main" id="{4E88C51B-2258-53BE-2A01-67A9E6EADF2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12" name="Graphic 9">
            <a:hlinkClick r:id="rId10" action="ppaction://hlinksldjump"/>
            <a:extLst>
              <a:ext uri="{FF2B5EF4-FFF2-40B4-BE49-F238E27FC236}">
                <a16:creationId xmlns:a16="http://schemas.microsoft.com/office/drawing/2014/main" id="{D7C1585C-9069-398C-AF33-529E9EC8FAD9}"/>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13" name="Graphic 6">
            <a:hlinkClick r:id="" action="ppaction://hlinkshowjump?jump=previousslide"/>
            <a:extLst>
              <a:ext uri="{FF2B5EF4-FFF2-40B4-BE49-F238E27FC236}">
                <a16:creationId xmlns:a16="http://schemas.microsoft.com/office/drawing/2014/main" id="{7B0CD40C-FE30-9DC9-8AFB-A3E25AF6655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2234236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9838EF0F-62C5-A463-4D06-13356158929D}"/>
              </a:ext>
            </a:extLst>
          </p:cNvPr>
          <p:cNvSpPr>
            <a:spLocks noGrp="1"/>
          </p:cNvSpPr>
          <p:nvPr>
            <p:ph type="title"/>
          </p:nvPr>
        </p:nvSpPr>
        <p:spPr>
          <a:xfrm>
            <a:off x="5016500" y="908050"/>
            <a:ext cx="6337299" cy="1081088"/>
          </a:xfrm>
        </p:spPr>
        <p:txBody>
          <a:bodyPr anchor="b" anchorCtr="0">
            <a:noAutofit/>
          </a:bodyPr>
          <a:lstStyle/>
          <a:p>
            <a:pPr>
              <a:lnSpc>
                <a:spcPts val="3300"/>
              </a:lnSpc>
            </a:pPr>
            <a:r>
              <a:rPr lang="da-DK" sz="1400" b="1" dirty="0"/>
              <a:t>Produkt og kateteriseringsteknik</a:t>
            </a:r>
            <a:br>
              <a:rPr lang="en-US" sz="3200" b="1" dirty="0"/>
            </a:br>
            <a:r>
              <a:rPr lang="en-US" sz="3200" b="1" dirty="0"/>
              <a:t>1.3 Non-touch Technology </a:t>
            </a:r>
            <a:br>
              <a:rPr lang="en-US" sz="3200" b="1" dirty="0"/>
            </a:br>
            <a:r>
              <a:rPr lang="en" sz="3200" b="1" dirty="0"/>
              <a:t>– </a:t>
            </a:r>
            <a:r>
              <a:rPr lang="da-DK" sz="3200" b="1" dirty="0"/>
              <a:t>faktorer at overveje</a:t>
            </a:r>
          </a:p>
        </p:txBody>
      </p:sp>
      <p:sp>
        <p:nvSpPr>
          <p:cNvPr id="3" name="Content Placeholder 2">
            <a:extLst>
              <a:ext uri="{FF2B5EF4-FFF2-40B4-BE49-F238E27FC236}">
                <a16:creationId xmlns:a16="http://schemas.microsoft.com/office/drawing/2014/main" id="{96796109-87FA-8C52-A521-ED1DE088007D}"/>
              </a:ext>
            </a:extLst>
          </p:cNvPr>
          <p:cNvSpPr>
            <a:spLocks noGrp="1"/>
          </p:cNvSpPr>
          <p:nvPr>
            <p:ph idx="1"/>
          </p:nvPr>
        </p:nvSpPr>
        <p:spPr>
          <a:xfrm>
            <a:off x="5016500" y="2276474"/>
            <a:ext cx="6337298" cy="1984133"/>
          </a:xfrm>
        </p:spPr>
        <p:txBody>
          <a:bodyPr wrap="square">
            <a:spAutoFit/>
          </a:bodyPr>
          <a:lstStyle/>
          <a:p>
            <a:r>
              <a:rPr lang="en" sz="2000" dirty="0"/>
              <a:t>Muliggør produktet </a:t>
            </a:r>
            <a:r>
              <a:rPr lang="en" sz="2000" b="1" dirty="0"/>
              <a:t>non-touch technology</a:t>
            </a:r>
            <a:r>
              <a:rPr lang="en" sz="2000" dirty="0"/>
              <a:t>?</a:t>
            </a:r>
          </a:p>
          <a:p>
            <a:pPr marL="263525" lvl="1" indent="0">
              <a:buNone/>
            </a:pPr>
            <a:r>
              <a:rPr lang="da-DK" sz="1800" i="1" dirty="0"/>
              <a:t>Det betyder, at kateteret har et håndtag, der er let at holde i, og som hjælper brugeren med at holde kateteret uden at skulle røre kateterets overflade.</a:t>
            </a:r>
          </a:p>
          <a:p>
            <a:pPr marL="263525" lvl="1" indent="0">
              <a:buNone/>
            </a:pPr>
            <a:r>
              <a:rPr lang="da-DK" sz="2000" dirty="0"/>
              <a:t>For patienter og plejere i lokalmiljøet er man enige om, at ren/non-touch snarere end aseptisk RIK er en sikker og effektiv procedure uden øget risiko for symptomatisk UVI.</a:t>
            </a:r>
            <a:endParaRPr lang="en-US" sz="2000" dirty="0"/>
          </a:p>
        </p:txBody>
      </p:sp>
      <p:sp>
        <p:nvSpPr>
          <p:cNvPr id="2" name="Picture Placeholder 1">
            <a:extLst>
              <a:ext uri="{FF2B5EF4-FFF2-40B4-BE49-F238E27FC236}">
                <a16:creationId xmlns:a16="http://schemas.microsoft.com/office/drawing/2014/main" id="{DF0A39D6-EC9B-2FFC-80F1-A41C898C2AF4}"/>
              </a:ext>
            </a:extLst>
          </p:cNvPr>
          <p:cNvSpPr>
            <a:spLocks noGrp="1"/>
          </p:cNvSpPr>
          <p:nvPr>
            <p:ph type="pic" sz="quarter" idx="10"/>
          </p:nvPr>
        </p:nvSpPr>
        <p:spPr>
          <a:solidFill>
            <a:schemeClr val="bg1">
              <a:lumMod val="95000"/>
            </a:schemeClr>
          </a:solidFill>
        </p:spPr>
        <p:txBody>
          <a:bodyPr/>
          <a:lstStyle/>
          <a:p>
            <a:r>
              <a:rPr lang="en-SE"/>
              <a:t> </a:t>
            </a:r>
          </a:p>
        </p:txBody>
      </p:sp>
      <p:sp>
        <p:nvSpPr>
          <p:cNvPr id="15" name="Linked button">
            <a:hlinkClick r:id="rId3"/>
            <a:extLst>
              <a:ext uri="{FF2B5EF4-FFF2-40B4-BE49-F238E27FC236}">
                <a16:creationId xmlns:a16="http://schemas.microsoft.com/office/drawing/2014/main" id="{56EFCC4E-5A8A-5693-D535-AABBE24A163F}"/>
              </a:ext>
            </a:extLst>
          </p:cNvPr>
          <p:cNvSpPr/>
          <p:nvPr/>
        </p:nvSpPr>
        <p:spPr>
          <a:xfrm>
            <a:off x="1501780" y="5485421"/>
            <a:ext cx="2005869"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da-DK" sz="1400" dirty="0"/>
              <a:t>Læs mere</a:t>
            </a:r>
          </a:p>
        </p:txBody>
      </p:sp>
      <p:grpSp>
        <p:nvGrpSpPr>
          <p:cNvPr id="7" name="Group 6">
            <a:extLst>
              <a:ext uri="{FF2B5EF4-FFF2-40B4-BE49-F238E27FC236}">
                <a16:creationId xmlns:a16="http://schemas.microsoft.com/office/drawing/2014/main" id="{3566472C-2694-BDFB-8C18-F89B6D2481FA}"/>
              </a:ext>
            </a:extLst>
          </p:cNvPr>
          <p:cNvGrpSpPr/>
          <p:nvPr/>
        </p:nvGrpSpPr>
        <p:grpSpPr>
          <a:xfrm>
            <a:off x="1325501" y="1368389"/>
            <a:ext cx="2381693" cy="3744363"/>
            <a:chOff x="10230967" y="1382791"/>
            <a:chExt cx="2381693" cy="3744363"/>
          </a:xfrm>
          <a:effectLst/>
        </p:grpSpPr>
        <p:pic>
          <p:nvPicPr>
            <p:cNvPr id="11" name="Picture 10">
              <a:extLst>
                <a:ext uri="{FF2B5EF4-FFF2-40B4-BE49-F238E27FC236}">
                  <a16:creationId xmlns:a16="http://schemas.microsoft.com/office/drawing/2014/main" id="{1320F53C-51B1-CD10-2723-C1CBD3F5B6C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230967" y="1382791"/>
              <a:ext cx="2381693" cy="1470429"/>
            </a:xfrm>
            <a:prstGeom prst="roundRect">
              <a:avLst>
                <a:gd name="adj" fmla="val 7482"/>
              </a:avLst>
            </a:prstGeom>
          </p:spPr>
        </p:pic>
        <p:sp>
          <p:nvSpPr>
            <p:cNvPr id="12" name="Freeform: Shape 11">
              <a:extLst>
                <a:ext uri="{FF2B5EF4-FFF2-40B4-BE49-F238E27FC236}">
                  <a16:creationId xmlns:a16="http://schemas.microsoft.com/office/drawing/2014/main" id="{037A7DAA-8E43-10EB-E9C8-50CBB9994613}"/>
                </a:ext>
              </a:extLst>
            </p:cNvPr>
            <p:cNvSpPr/>
            <p:nvPr/>
          </p:nvSpPr>
          <p:spPr>
            <a:xfrm>
              <a:off x="10230967" y="2688171"/>
              <a:ext cx="2381693" cy="2438983"/>
            </a:xfrm>
            <a:custGeom>
              <a:avLst/>
              <a:gdLst>
                <a:gd name="connsiteX0" fmla="*/ 0 w 2381693"/>
                <a:gd name="connsiteY0" fmla="*/ 0 h 2438983"/>
                <a:gd name="connsiteX1" fmla="*/ 2381693 w 2381693"/>
                <a:gd name="connsiteY1" fmla="*/ 0 h 2438983"/>
                <a:gd name="connsiteX2" fmla="*/ 2381693 w 2381693"/>
                <a:gd name="connsiteY2" fmla="*/ 354375 h 2438983"/>
                <a:gd name="connsiteX3" fmla="*/ 2381693 w 2381693"/>
                <a:gd name="connsiteY3" fmla="*/ 464462 h 2438983"/>
                <a:gd name="connsiteX4" fmla="*/ 2381693 w 2381693"/>
                <a:gd name="connsiteY4" fmla="*/ 2316839 h 2438983"/>
                <a:gd name="connsiteX5" fmla="*/ 2259549 w 2381693"/>
                <a:gd name="connsiteY5" fmla="*/ 2438983 h 2438983"/>
                <a:gd name="connsiteX6" fmla="*/ 122144 w 2381693"/>
                <a:gd name="connsiteY6" fmla="*/ 2438983 h 2438983"/>
                <a:gd name="connsiteX7" fmla="*/ 0 w 2381693"/>
                <a:gd name="connsiteY7" fmla="*/ 2316839 h 2438983"/>
                <a:gd name="connsiteX8" fmla="*/ 0 w 2381693"/>
                <a:gd name="connsiteY8" fmla="*/ 464462 h 2438983"/>
                <a:gd name="connsiteX9" fmla="*/ 0 w 2381693"/>
                <a:gd name="connsiteY9" fmla="*/ 354375 h 243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693" h="2438983">
                  <a:moveTo>
                    <a:pt x="0" y="0"/>
                  </a:moveTo>
                  <a:lnTo>
                    <a:pt x="2381693" y="0"/>
                  </a:lnTo>
                  <a:lnTo>
                    <a:pt x="2381693" y="354375"/>
                  </a:lnTo>
                  <a:lnTo>
                    <a:pt x="2381693" y="464462"/>
                  </a:lnTo>
                  <a:lnTo>
                    <a:pt x="2381693" y="2316839"/>
                  </a:lnTo>
                  <a:cubicBezTo>
                    <a:pt x="2381693" y="2384297"/>
                    <a:pt x="2327007" y="2438983"/>
                    <a:pt x="2259549" y="2438983"/>
                  </a:cubicBezTo>
                  <a:lnTo>
                    <a:pt x="122144" y="2438983"/>
                  </a:lnTo>
                  <a:cubicBezTo>
                    <a:pt x="54686" y="2438983"/>
                    <a:pt x="0" y="2384297"/>
                    <a:pt x="0" y="2316839"/>
                  </a:cubicBezTo>
                  <a:lnTo>
                    <a:pt x="0" y="464462"/>
                  </a:lnTo>
                  <a:lnTo>
                    <a:pt x="0" y="354375"/>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extBox 12">
              <a:extLst>
                <a:ext uri="{FF2B5EF4-FFF2-40B4-BE49-F238E27FC236}">
                  <a16:creationId xmlns:a16="http://schemas.microsoft.com/office/drawing/2014/main" id="{6951548C-B243-E792-B095-309FAD2CCC58}"/>
                </a:ext>
              </a:extLst>
            </p:cNvPr>
            <p:cNvSpPr txBox="1"/>
            <p:nvPr/>
          </p:nvSpPr>
          <p:spPr>
            <a:xfrm>
              <a:off x="10320901" y="2426284"/>
              <a:ext cx="468000" cy="180000"/>
            </a:xfrm>
            <a:prstGeom prst="roundRect">
              <a:avLst/>
            </a:prstGeom>
            <a:solidFill>
              <a:schemeClr val="bg1"/>
            </a:solidFill>
          </p:spPr>
          <p:txBody>
            <a:bodyPr wrap="square" lIns="0" tIns="0" rIns="0" bIns="18000" anchor="ctr" anchorCtr="0">
              <a:noAutofit/>
            </a:bodyPr>
            <a:lstStyle/>
            <a:p>
              <a:pPr algn="ctr">
                <a:spcAft>
                  <a:spcPts val="200"/>
                </a:spcAft>
              </a:pPr>
              <a:r>
                <a:rPr kumimoji="0" lang="en-US" sz="700" b="0" i="0" u="none" strike="noStrike" kern="1200" cap="none" spc="0" normalizeH="0" baseline="0" noProof="0">
                  <a:ln>
                    <a:noFill/>
                  </a:ln>
                  <a:solidFill>
                    <a:srgbClr val="000000"/>
                  </a:solidFill>
                  <a:effectLst/>
                  <a:uLnTx/>
                  <a:uFillTx/>
                  <a:latin typeface="Calibri" panose="020F0502020204030204"/>
                  <a:ea typeface="+mn-ea"/>
                  <a:cs typeface="+mn-cs"/>
                </a:rPr>
                <a:t>ARTICLE</a:t>
              </a:r>
              <a:endParaRPr lang="en-US" sz="1400"/>
            </a:p>
          </p:txBody>
        </p:sp>
        <p:sp>
          <p:nvSpPr>
            <p:cNvPr id="14" name="TextBox 13">
              <a:extLst>
                <a:ext uri="{FF2B5EF4-FFF2-40B4-BE49-F238E27FC236}">
                  <a16:creationId xmlns:a16="http://schemas.microsoft.com/office/drawing/2014/main" id="{03E44490-EF69-9FE8-EDD0-B5911443BE32}"/>
                </a:ext>
              </a:extLst>
            </p:cNvPr>
            <p:cNvSpPr txBox="1"/>
            <p:nvPr/>
          </p:nvSpPr>
          <p:spPr>
            <a:xfrm>
              <a:off x="10318755" y="2853220"/>
              <a:ext cx="2196000" cy="2015936"/>
            </a:xfrm>
            <a:prstGeom prst="rect">
              <a:avLst/>
            </a:prstGeom>
            <a:solidFill>
              <a:schemeClr val="bg1"/>
            </a:solidFill>
          </p:spPr>
          <p:txBody>
            <a:bodyPr wrap="square">
              <a:spAutoFit/>
            </a:bodyPr>
            <a:lstStyle/>
            <a:p>
              <a:pPr>
                <a:spcAft>
                  <a:spcPts val="600"/>
                </a:spcAft>
              </a:pPr>
              <a:r>
                <a:rPr lang="da-DK" sz="1200" b="1" dirty="0">
                  <a:solidFill>
                    <a:srgbClr val="000000"/>
                  </a:solidFill>
                </a:rPr>
                <a:t>Videnskabelig gennemgang af berøringsfri kateterteknologi
</a:t>
              </a:r>
              <a:r>
                <a:rPr lang="da-DK" sz="1200" dirty="0">
                  <a:solidFill>
                    <a:srgbClr val="000000"/>
                  </a:solidFill>
                </a:rPr>
                <a:t>Introduktion af et berøringskateter/</a:t>
              </a:r>
              <a:r>
                <a:rPr lang="da-DK" sz="1200">
                  <a:solidFill>
                    <a:srgbClr val="000000"/>
                  </a:solidFill>
                </a:rPr>
                <a:t>intermitteren-de</a:t>
              </a:r>
              <a:r>
                <a:rPr lang="da-DK" sz="1200" dirty="0">
                  <a:solidFill>
                    <a:srgbClr val="000000"/>
                  </a:solidFill>
                </a:rPr>
                <a:t> </a:t>
              </a:r>
              <a:r>
                <a:rPr lang="da-DK" sz="1200" dirty="0" err="1">
                  <a:solidFill>
                    <a:srgbClr val="000000"/>
                  </a:solidFill>
                </a:rPr>
                <a:t>kateteriseringsteknik</a:t>
              </a:r>
              <a:r>
                <a:rPr lang="da-DK" sz="1200" dirty="0">
                  <a:solidFill>
                    <a:srgbClr val="000000"/>
                  </a:solidFill>
                </a:rPr>
                <a:t> synes at være godt accepteret af både plejepersonale og patienter, og det er ikke nødvendigvis forbundet med</a:t>
              </a:r>
              <a:r>
                <a:rPr lang="en-US" sz="1200" b="1" dirty="0">
                  <a:solidFill>
                    <a:srgbClr val="000000"/>
                  </a:solidFill>
                </a:rPr>
                <a:t> higher</a:t>
              </a:r>
              <a:r>
                <a:rPr lang="da-DK" sz="1200" b="1" dirty="0">
                  <a:solidFill>
                    <a:srgbClr val="000000"/>
                  </a:solidFill>
                </a:rPr>
                <a:t>omkostninger.</a:t>
              </a:r>
              <a:endParaRPr lang="en-US" sz="900" dirty="0">
                <a:solidFill>
                  <a:srgbClr val="000000"/>
                </a:solidFill>
              </a:endParaRPr>
            </a:p>
          </p:txBody>
        </p:sp>
        <p:sp>
          <p:nvSpPr>
            <p:cNvPr id="17" name="TextBox 16">
              <a:extLst>
                <a:ext uri="{FF2B5EF4-FFF2-40B4-BE49-F238E27FC236}">
                  <a16:creationId xmlns:a16="http://schemas.microsoft.com/office/drawing/2014/main" id="{48DB6CA8-58F4-F147-5009-96FF143E9A00}"/>
                </a:ext>
              </a:extLst>
            </p:cNvPr>
            <p:cNvSpPr txBox="1"/>
            <p:nvPr/>
          </p:nvSpPr>
          <p:spPr>
            <a:xfrm>
              <a:off x="10574336" y="4666212"/>
              <a:ext cx="1420662" cy="407804"/>
            </a:xfrm>
            <a:prstGeom prst="rect">
              <a:avLst/>
            </a:prstGeom>
            <a:solidFill>
              <a:schemeClr val="bg1"/>
            </a:solidFill>
          </p:spPr>
          <p:txBody>
            <a:bodyPr wrap="square">
              <a:spAutoFit/>
            </a:bodyPr>
            <a:lstStyle/>
            <a:p>
              <a:pPr>
                <a:spcAft>
                  <a:spcPts val="200"/>
                </a:spcAft>
              </a:pPr>
              <a:r>
                <a:rPr kumimoji="0" lang="en-US" sz="900" b="0" i="0" u="none" strike="noStrike" kern="1200" cap="none" spc="0" normalizeH="0" baseline="0" noProof="0">
                  <a:ln>
                    <a:noFill/>
                  </a:ln>
                  <a:solidFill>
                    <a:srgbClr val="000000"/>
                  </a:solidFill>
                  <a:effectLst/>
                  <a:uLnTx/>
                  <a:uFillTx/>
                  <a:latin typeface="Calibri" panose="020F0502020204030204"/>
                  <a:ea typeface="+mn-ea"/>
                  <a:cs typeface="+mn-cs"/>
                </a:rPr>
                <a:t>Explore | Bladder</a:t>
              </a:r>
            </a:p>
            <a:p>
              <a:r>
                <a:rPr lang="en-US" sz="900">
                  <a:solidFill>
                    <a:srgbClr val="000000"/>
                  </a:solidFill>
                  <a:latin typeface="Calibri" panose="020F0502020204030204"/>
                </a:rPr>
                <a:t>2 min</a:t>
              </a:r>
              <a:endParaRPr lang="en-US"/>
            </a:p>
          </p:txBody>
        </p:sp>
        <p:pic>
          <p:nvPicPr>
            <p:cNvPr id="18" name="Picture 17">
              <a:extLst>
                <a:ext uri="{FF2B5EF4-FFF2-40B4-BE49-F238E27FC236}">
                  <a16:creationId xmlns:a16="http://schemas.microsoft.com/office/drawing/2014/main" id="{00D1B094-594C-864F-9D41-288ED78FF5B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07246" y="4654365"/>
              <a:ext cx="180680" cy="369332"/>
            </a:xfrm>
            <a:prstGeom prst="rect">
              <a:avLst/>
            </a:prstGeom>
          </p:spPr>
        </p:pic>
        <p:pic>
          <p:nvPicPr>
            <p:cNvPr id="19" name="Picture 18">
              <a:extLst>
                <a:ext uri="{FF2B5EF4-FFF2-40B4-BE49-F238E27FC236}">
                  <a16:creationId xmlns:a16="http://schemas.microsoft.com/office/drawing/2014/main" id="{02A0156C-AFAC-129B-9952-2ABCD01539D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2254303" y="4782145"/>
              <a:ext cx="158812" cy="178215"/>
            </a:xfrm>
            <a:prstGeom prst="rect">
              <a:avLst/>
            </a:prstGeom>
          </p:spPr>
        </p:pic>
      </p:grpSp>
      <p:sp>
        <p:nvSpPr>
          <p:cNvPr id="22" name="Rectangle: Rounded Corners 21">
            <a:extLst>
              <a:ext uri="{FF2B5EF4-FFF2-40B4-BE49-F238E27FC236}">
                <a16:creationId xmlns:a16="http://schemas.microsoft.com/office/drawing/2014/main" id="{716219FB-224F-99AF-7EF0-153C0F8FC5B7}"/>
              </a:ext>
            </a:extLst>
          </p:cNvPr>
          <p:cNvSpPr/>
          <p:nvPr/>
        </p:nvSpPr>
        <p:spPr>
          <a:xfrm>
            <a:off x="1316460" y="1368000"/>
            <a:ext cx="2381693" cy="3744363"/>
          </a:xfrm>
          <a:prstGeom prst="roundRect">
            <a:avLst>
              <a:gd name="adj" fmla="val 5477"/>
            </a:avLst>
          </a:prstGeom>
          <a:noFill/>
          <a:ln w="3175">
            <a:solidFill>
              <a:schemeClr val="bg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61088B71-D072-94AA-DC26-E7005C79F8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81170" y="5561025"/>
            <a:ext cx="203521" cy="203521"/>
          </a:xfrm>
          <a:prstGeom prst="rect">
            <a:avLst/>
          </a:prstGeom>
        </p:spPr>
      </p:pic>
      <p:sp>
        <p:nvSpPr>
          <p:cNvPr id="23" name="TextBox 22">
            <a:extLst>
              <a:ext uri="{FF2B5EF4-FFF2-40B4-BE49-F238E27FC236}">
                <a16:creationId xmlns:a16="http://schemas.microsoft.com/office/drawing/2014/main" id="{7236E804-ADAA-9412-1A30-AB4E89036326}"/>
              </a:ext>
            </a:extLst>
          </p:cNvPr>
          <p:cNvSpPr txBox="1"/>
          <p:nvPr/>
        </p:nvSpPr>
        <p:spPr>
          <a:xfrm>
            <a:off x="5016500" y="4870795"/>
            <a:ext cx="2645941" cy="276999"/>
          </a:xfrm>
          <a:prstGeom prst="rect">
            <a:avLst/>
          </a:prstGeom>
          <a:noFill/>
        </p:spPr>
        <p:txBody>
          <a:bodyPr wrap="square" lIns="0" tIns="0" rIns="0" bIns="0" rtlCol="0">
            <a:noAutofit/>
          </a:bodyPr>
          <a:lstStyle/>
          <a:p>
            <a:r>
              <a:rPr lang="en-SE" sz="1400" i="1" dirty="0">
                <a:solidFill>
                  <a:schemeClr val="bg1">
                    <a:lumMod val="50000"/>
                  </a:schemeClr>
                </a:solidFill>
              </a:rPr>
              <a:t>(</a:t>
            </a:r>
            <a:r>
              <a:rPr lang="en" sz="1400" i="1" dirty="0">
                <a:solidFill>
                  <a:schemeClr val="bg1">
                    <a:lumMod val="50000"/>
                  </a:schemeClr>
                </a:solidFill>
              </a:rPr>
              <a:t>EAUN RIK guidelines 2024)</a:t>
            </a:r>
          </a:p>
        </p:txBody>
      </p:sp>
      <p:pic>
        <p:nvPicPr>
          <p:cNvPr id="4" name="Graphic 7">
            <a:hlinkClick r:id="" action="ppaction://hlinkshowjump?jump=nextslide"/>
            <a:extLst>
              <a:ext uri="{FF2B5EF4-FFF2-40B4-BE49-F238E27FC236}">
                <a16:creationId xmlns:a16="http://schemas.microsoft.com/office/drawing/2014/main" id="{C9FA8278-04BD-6CA9-D8FF-7E9468F6B1A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9" name="Graphic 9">
            <a:hlinkClick r:id="rId10" action="ppaction://hlinksldjump"/>
            <a:extLst>
              <a:ext uri="{FF2B5EF4-FFF2-40B4-BE49-F238E27FC236}">
                <a16:creationId xmlns:a16="http://schemas.microsoft.com/office/drawing/2014/main" id="{8A967321-40F5-95E9-47FF-A668D32912E8}"/>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16" name="Graphic 6">
            <a:hlinkClick r:id="" action="ppaction://hlinkshowjump?jump=previousslide"/>
            <a:extLst>
              <a:ext uri="{FF2B5EF4-FFF2-40B4-BE49-F238E27FC236}">
                <a16:creationId xmlns:a16="http://schemas.microsoft.com/office/drawing/2014/main" id="{9AB0B8BB-FAE2-240C-991B-CE71B0A45B4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2475733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3853C-94FF-3958-B083-CE9D0C1872EE}"/>
              </a:ext>
            </a:extLst>
          </p:cNvPr>
          <p:cNvSpPr txBox="1">
            <a:spLocks noGrp="1"/>
          </p:cNvSpPr>
          <p:nvPr>
            <p:ph type="title"/>
          </p:nvPr>
        </p:nvSpPr>
        <p:spPr/>
        <p:txBody>
          <a:bodyPr>
            <a:noAutofit/>
          </a:bodyPr>
          <a:lstStyle/>
          <a:p>
            <a:pPr lvl="0"/>
            <a:r>
              <a:rPr lang="da-DK" sz="1400" b="1" dirty="0"/>
              <a:t>Produkt og kateteriseringsteknik</a:t>
            </a:r>
            <a:br>
              <a:rPr lang="en-US" sz="3200" b="1" dirty="0"/>
            </a:br>
            <a:r>
              <a:rPr lang="en-US" sz="3200" b="1" dirty="0"/>
              <a:t>1.4 </a:t>
            </a:r>
            <a:r>
              <a:rPr lang="en" b="1" dirty="0"/>
              <a:t>Hygiejne </a:t>
            </a:r>
            <a:br>
              <a:rPr lang="en" b="1" dirty="0"/>
            </a:br>
            <a:r>
              <a:rPr lang="en" b="1" dirty="0"/>
              <a:t>– </a:t>
            </a:r>
            <a:r>
              <a:rPr lang="da-DK" b="1" dirty="0"/>
              <a:t>faktorer at overveje</a:t>
            </a:r>
            <a:endParaRPr lang="en" b="1" dirty="0"/>
          </a:p>
        </p:txBody>
      </p:sp>
      <p:sp>
        <p:nvSpPr>
          <p:cNvPr id="3" name="Content Placeholder 2">
            <a:extLst>
              <a:ext uri="{FF2B5EF4-FFF2-40B4-BE49-F238E27FC236}">
                <a16:creationId xmlns:a16="http://schemas.microsoft.com/office/drawing/2014/main" id="{108B2A2B-0ECF-5682-3A76-654279C7522E}"/>
              </a:ext>
            </a:extLst>
          </p:cNvPr>
          <p:cNvSpPr txBox="1">
            <a:spLocks noGrp="1"/>
          </p:cNvSpPr>
          <p:nvPr>
            <p:ph idx="1"/>
          </p:nvPr>
        </p:nvSpPr>
        <p:spPr/>
        <p:txBody>
          <a:bodyPr>
            <a:noAutofit/>
          </a:bodyPr>
          <a:lstStyle/>
          <a:p>
            <a:pPr lvl="0">
              <a:lnSpc>
                <a:spcPct val="100000"/>
              </a:lnSpc>
            </a:pPr>
            <a:r>
              <a:rPr lang="en" b="1" dirty="0"/>
              <a:t>Håndvask </a:t>
            </a:r>
            <a:r>
              <a:rPr lang="en" dirty="0"/>
              <a:t>før og efter RIK</a:t>
            </a:r>
          </a:p>
          <a:p>
            <a:pPr lvl="0">
              <a:lnSpc>
                <a:spcPct val="100000"/>
              </a:lnSpc>
            </a:pPr>
            <a:r>
              <a:rPr lang="en" b="1" dirty="0"/>
              <a:t>Intimhygiejne </a:t>
            </a:r>
            <a:r>
              <a:rPr lang="en" dirty="0"/>
              <a:t>med vand og sæbe dagligt</a:t>
            </a:r>
            <a:br>
              <a:rPr lang="en" dirty="0"/>
            </a:br>
            <a:r>
              <a:rPr lang="en" dirty="0"/>
              <a:t>eller når nødvendigt</a:t>
            </a:r>
          </a:p>
          <a:p>
            <a:pPr lvl="1">
              <a:lnSpc>
                <a:spcPct val="100000"/>
              </a:lnSpc>
            </a:pPr>
            <a:r>
              <a:rPr lang="en" dirty="0"/>
              <a:t>Brug ikke antibakteriel sæbe</a:t>
            </a:r>
          </a:p>
          <a:p>
            <a:pPr lvl="1">
              <a:lnSpc>
                <a:spcPct val="100000"/>
              </a:lnSpc>
            </a:pPr>
            <a:r>
              <a:rPr lang="da-DK" dirty="0"/>
              <a:t>Kvinder: Vask forfra og bagud</a:t>
            </a:r>
          </a:p>
          <a:p>
            <a:pPr lvl="1">
              <a:lnSpc>
                <a:spcPct val="100000"/>
              </a:lnSpc>
            </a:pPr>
            <a:r>
              <a:rPr lang="da-DK" dirty="0"/>
              <a:t>Mænd</a:t>
            </a:r>
            <a:r>
              <a:rPr lang="en-US" dirty="0"/>
              <a:t>: </a:t>
            </a:r>
            <a:r>
              <a:rPr lang="en" dirty="0"/>
              <a:t>Træk forhuden tilbage</a:t>
            </a:r>
          </a:p>
        </p:txBody>
      </p:sp>
      <p:pic>
        <p:nvPicPr>
          <p:cNvPr id="12" name="Picture Placeholder 11" descr="A person washing their hands&#10;&#10;Description automatically generated">
            <a:extLst>
              <a:ext uri="{FF2B5EF4-FFF2-40B4-BE49-F238E27FC236}">
                <a16:creationId xmlns:a16="http://schemas.microsoft.com/office/drawing/2014/main" id="{8CC27080-40AE-17DE-23C0-292812FC4BB2}"/>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6717" t="21794" r="9269" b="1963"/>
          <a:stretch/>
        </p:blipFill>
        <p:spPr>
          <a:xfrm>
            <a:off x="7180036" y="2269921"/>
            <a:ext cx="4172177" cy="3930854"/>
          </a:xfrm>
          <a:solidFill>
            <a:schemeClr val="bg1"/>
          </a:solidFill>
        </p:spPr>
      </p:pic>
      <p:pic>
        <p:nvPicPr>
          <p:cNvPr id="4" name="Graphic 7">
            <a:hlinkClick r:id="" action="ppaction://hlinkshowjump?jump=nextslide"/>
            <a:extLst>
              <a:ext uri="{FF2B5EF4-FFF2-40B4-BE49-F238E27FC236}">
                <a16:creationId xmlns:a16="http://schemas.microsoft.com/office/drawing/2014/main" id="{BF76B9AB-0173-BFE4-9517-5F13D1C52F2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6" name="Graphic 9">
            <a:hlinkClick r:id="rId5" action="ppaction://hlinksldjump"/>
            <a:extLst>
              <a:ext uri="{FF2B5EF4-FFF2-40B4-BE49-F238E27FC236}">
                <a16:creationId xmlns:a16="http://schemas.microsoft.com/office/drawing/2014/main" id="{11611624-9CAD-BE1E-97CF-975AC1B7D36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8" name="Graphic 6">
            <a:hlinkClick r:id="" action="ppaction://hlinkshowjump?jump=previousslide"/>
            <a:extLst>
              <a:ext uri="{FF2B5EF4-FFF2-40B4-BE49-F238E27FC236}">
                <a16:creationId xmlns:a16="http://schemas.microsoft.com/office/drawing/2014/main" id="{E3E73B89-D0E1-13F0-4556-5B13A6CF7A7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1980864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CB72B-7DC4-F3E1-E2D2-25099DB8458A}"/>
              </a:ext>
            </a:extLst>
          </p:cNvPr>
          <p:cNvSpPr txBox="1">
            <a:spLocks noGrp="1"/>
          </p:cNvSpPr>
          <p:nvPr>
            <p:ph type="title"/>
          </p:nvPr>
        </p:nvSpPr>
        <p:spPr>
          <a:xfrm>
            <a:off x="838200" y="908050"/>
            <a:ext cx="10515600" cy="1081088"/>
          </a:xfrm>
        </p:spPr>
        <p:txBody>
          <a:bodyPr>
            <a:noAutofit/>
          </a:bodyPr>
          <a:lstStyle/>
          <a:p>
            <a:pPr lvl="0">
              <a:lnSpc>
                <a:spcPts val="3300"/>
              </a:lnSpc>
            </a:pPr>
            <a:r>
              <a:rPr lang="da-DK" sz="1400" b="1" dirty="0"/>
              <a:t>Produkt og kateteriseringsteknik</a:t>
            </a:r>
            <a:br>
              <a:rPr lang="en-US" sz="3200" b="1" dirty="0"/>
            </a:br>
            <a:r>
              <a:rPr lang="en-US" sz="3200" b="1" dirty="0"/>
              <a:t>1.5 </a:t>
            </a:r>
            <a:r>
              <a:rPr lang="en" sz="3200" b="1" dirty="0"/>
              <a:t>Ufuldstændig blæretømning</a:t>
            </a:r>
            <a:br>
              <a:rPr lang="en" sz="3200" b="1" dirty="0"/>
            </a:br>
            <a:r>
              <a:rPr lang="en" sz="3200" b="1" dirty="0"/>
              <a:t>– </a:t>
            </a:r>
            <a:r>
              <a:rPr lang="da-DK" sz="3200" b="1" dirty="0"/>
              <a:t>faktorer at overveje</a:t>
            </a:r>
            <a:endParaRPr lang="en" sz="3200" b="1" dirty="0"/>
          </a:p>
        </p:txBody>
      </p:sp>
      <p:sp>
        <p:nvSpPr>
          <p:cNvPr id="3" name="Content Placeholder 4">
            <a:extLst>
              <a:ext uri="{FF2B5EF4-FFF2-40B4-BE49-F238E27FC236}">
                <a16:creationId xmlns:a16="http://schemas.microsoft.com/office/drawing/2014/main" id="{3732FC78-7C8C-D11D-8550-531FDAF01815}"/>
              </a:ext>
            </a:extLst>
          </p:cNvPr>
          <p:cNvSpPr txBox="1">
            <a:spLocks noGrp="1"/>
          </p:cNvSpPr>
          <p:nvPr>
            <p:ph idx="1"/>
          </p:nvPr>
        </p:nvSpPr>
        <p:spPr>
          <a:xfrm>
            <a:off x="838199" y="2276475"/>
            <a:ext cx="10830173" cy="2897410"/>
          </a:xfrm>
        </p:spPr>
        <p:txBody>
          <a:bodyPr>
            <a:noAutofit/>
          </a:bodyPr>
          <a:lstStyle/>
          <a:p>
            <a:pPr>
              <a:lnSpc>
                <a:spcPct val="100000"/>
              </a:lnSpc>
              <a:spcAft>
                <a:spcPts val="400"/>
              </a:spcAft>
            </a:pPr>
            <a:r>
              <a:rPr lang="en" sz="2000" b="1" dirty="0"/>
              <a:t>Kateteriseringsteknik </a:t>
            </a:r>
            <a:r>
              <a:rPr lang="en" sz="2000" dirty="0"/>
              <a:t>som at trække kateterøjnene langsomt ud</a:t>
            </a:r>
          </a:p>
          <a:p>
            <a:pPr>
              <a:lnSpc>
                <a:spcPct val="100000"/>
              </a:lnSpc>
              <a:spcAft>
                <a:spcPts val="400"/>
              </a:spcAft>
            </a:pPr>
            <a:r>
              <a:rPr lang="en" sz="2000" dirty="0"/>
              <a:t>Behov for </a:t>
            </a:r>
            <a:r>
              <a:rPr lang="en" sz="2000" b="1" dirty="0"/>
              <a:t>længere katetre</a:t>
            </a:r>
          </a:p>
          <a:p>
            <a:pPr>
              <a:lnSpc>
                <a:spcPct val="100000"/>
              </a:lnSpc>
              <a:spcAft>
                <a:spcPts val="400"/>
              </a:spcAft>
            </a:pPr>
            <a:r>
              <a:rPr lang="en" dirty="0"/>
              <a:t>Øg</a:t>
            </a:r>
            <a:r>
              <a:rPr lang="en" sz="2000" dirty="0"/>
              <a:t> </a:t>
            </a:r>
            <a:r>
              <a:rPr lang="en-US" sz="2000" b="1" dirty="0"/>
              <a:t>charrière</a:t>
            </a:r>
            <a:r>
              <a:rPr lang="en" sz="2000" b="1" dirty="0"/>
              <a:t> </a:t>
            </a:r>
            <a:r>
              <a:rPr lang="en" b="1" dirty="0"/>
              <a:t>størrelsen</a:t>
            </a:r>
            <a:endParaRPr lang="en" sz="2000" b="1" dirty="0"/>
          </a:p>
          <a:p>
            <a:pPr>
              <a:lnSpc>
                <a:spcPct val="100000"/>
              </a:lnSpc>
              <a:spcAft>
                <a:spcPts val="400"/>
              </a:spcAft>
            </a:pPr>
            <a:r>
              <a:rPr lang="en" dirty="0"/>
              <a:t>Udfør RIK </a:t>
            </a:r>
            <a:r>
              <a:rPr lang="sv-SE" dirty="0"/>
              <a:t>i</a:t>
            </a:r>
            <a:r>
              <a:rPr lang="en" dirty="0"/>
              <a:t> en korrekt</a:t>
            </a:r>
            <a:r>
              <a:rPr lang="en" sz="2000" dirty="0"/>
              <a:t> </a:t>
            </a:r>
            <a:r>
              <a:rPr lang="en" sz="2000" b="1" dirty="0"/>
              <a:t>position </a:t>
            </a:r>
            <a:r>
              <a:rPr lang="en-US" sz="2000" dirty="0"/>
              <a:t>for at </a:t>
            </a:r>
            <a:r>
              <a:rPr lang="da-DK" sz="2000" dirty="0"/>
              <a:t>sikre</a:t>
            </a:r>
            <a:r>
              <a:rPr lang="en-US" sz="2000" dirty="0"/>
              <a:t> </a:t>
            </a:r>
            <a:r>
              <a:rPr lang="da-DK" sz="2000" dirty="0"/>
              <a:t>fuldstændig</a:t>
            </a:r>
            <a:r>
              <a:rPr lang="en-US" sz="2000" dirty="0"/>
              <a:t> </a:t>
            </a:r>
            <a:r>
              <a:rPr lang="da-DK" sz="2000" dirty="0"/>
              <a:t>blæretømning</a:t>
            </a:r>
            <a:r>
              <a:rPr lang="en-US" sz="2000" dirty="0"/>
              <a:t>.</a:t>
            </a:r>
            <a:endParaRPr lang="en" sz="2000" dirty="0"/>
          </a:p>
          <a:p>
            <a:pPr>
              <a:lnSpc>
                <a:spcPct val="100000"/>
              </a:lnSpc>
              <a:spcAft>
                <a:spcPts val="400"/>
              </a:spcAft>
            </a:pPr>
            <a:r>
              <a:rPr lang="da-DK" sz="2000" b="1" dirty="0"/>
              <a:t>En større kropsvægt </a:t>
            </a:r>
            <a:r>
              <a:rPr lang="da-DK" sz="2000" dirty="0"/>
              <a:t>kan give behov for længere kateter.</a:t>
            </a:r>
          </a:p>
          <a:p>
            <a:pPr>
              <a:lnSpc>
                <a:spcPct val="100000"/>
              </a:lnSpc>
              <a:spcAft>
                <a:spcPts val="400"/>
              </a:spcAft>
            </a:pPr>
            <a:r>
              <a:rPr lang="en" sz="2000" dirty="0"/>
              <a:t>Mål resturin med en </a:t>
            </a:r>
            <a:r>
              <a:rPr lang="en" sz="2000" b="1" dirty="0"/>
              <a:t>blærescanner </a:t>
            </a:r>
            <a:r>
              <a:rPr lang="en" sz="2000" dirty="0"/>
              <a:t>for at sikre, at blæren er helt tømt efter RIK.</a:t>
            </a:r>
          </a:p>
        </p:txBody>
      </p:sp>
      <p:sp>
        <p:nvSpPr>
          <p:cNvPr id="10" name="TextBox 9">
            <a:extLst>
              <a:ext uri="{FF2B5EF4-FFF2-40B4-BE49-F238E27FC236}">
                <a16:creationId xmlns:a16="http://schemas.microsoft.com/office/drawing/2014/main" id="{539C584A-36C4-0AD4-32C6-607BE092643B}"/>
              </a:ext>
            </a:extLst>
          </p:cNvPr>
          <p:cNvSpPr txBox="1"/>
          <p:nvPr/>
        </p:nvSpPr>
        <p:spPr>
          <a:xfrm>
            <a:off x="839788" y="5289627"/>
            <a:ext cx="6094070" cy="307777"/>
          </a:xfrm>
          <a:prstGeom prst="rect">
            <a:avLst/>
          </a:prstGeom>
          <a:noFill/>
        </p:spPr>
        <p:txBody>
          <a:bodyPr wrap="square">
            <a:spAutoFit/>
          </a:bodyPr>
          <a:lstStyle/>
          <a:p>
            <a:r>
              <a:rPr lang="en" sz="1400" i="1" dirty="0">
                <a:solidFill>
                  <a:schemeClr val="bg1">
                    <a:lumMod val="50000"/>
                  </a:schemeClr>
                </a:solidFill>
              </a:rPr>
              <a:t>EAUN RIK guidelines 2024</a:t>
            </a:r>
            <a:endParaRPr lang="en-SE" sz="1400" dirty="0">
              <a:solidFill>
                <a:schemeClr val="bg1">
                  <a:lumMod val="50000"/>
                </a:schemeClr>
              </a:solidFill>
            </a:endParaRPr>
          </a:p>
        </p:txBody>
      </p:sp>
      <p:pic>
        <p:nvPicPr>
          <p:cNvPr id="4" name="Graphic 7">
            <a:hlinkClick r:id="" action="ppaction://hlinkshowjump?jump=nextslide"/>
            <a:extLst>
              <a:ext uri="{FF2B5EF4-FFF2-40B4-BE49-F238E27FC236}">
                <a16:creationId xmlns:a16="http://schemas.microsoft.com/office/drawing/2014/main" id="{3070EFC3-4959-B943-9560-E5E9EDD05FA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6" name="Graphic 9">
            <a:hlinkClick r:id="rId4" action="ppaction://hlinksldjump"/>
            <a:extLst>
              <a:ext uri="{FF2B5EF4-FFF2-40B4-BE49-F238E27FC236}">
                <a16:creationId xmlns:a16="http://schemas.microsoft.com/office/drawing/2014/main" id="{23E95BA6-2A8E-F711-948A-281FA68986B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8" name="Graphic 6">
            <a:hlinkClick r:id="" action="ppaction://hlinkshowjump?jump=previousslide"/>
            <a:extLst>
              <a:ext uri="{FF2B5EF4-FFF2-40B4-BE49-F238E27FC236}">
                <a16:creationId xmlns:a16="http://schemas.microsoft.com/office/drawing/2014/main" id="{D7664ED8-6F77-FFF7-4D2F-9EC59745D6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2774524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1AB82-3A5C-578C-0387-D3500EA65B59}"/>
              </a:ext>
            </a:extLst>
          </p:cNvPr>
          <p:cNvSpPr txBox="1">
            <a:spLocks noGrp="1"/>
          </p:cNvSpPr>
          <p:nvPr>
            <p:ph type="title"/>
          </p:nvPr>
        </p:nvSpPr>
        <p:spPr/>
        <p:txBody>
          <a:bodyPr>
            <a:noAutofit/>
          </a:bodyPr>
          <a:lstStyle/>
          <a:p>
            <a:pPr lvl="0">
              <a:lnSpc>
                <a:spcPts val="3300"/>
              </a:lnSpc>
            </a:pPr>
            <a:r>
              <a:rPr lang="en-US" sz="1400" b="1" dirty="0"/>
              <a:t>U</a:t>
            </a:r>
            <a:r>
              <a:rPr lang="en-US" sz="1400" b="1" dirty="0">
                <a:solidFill>
                  <a:srgbClr val="000000"/>
                </a:solidFill>
              </a:rPr>
              <a:t>rinstix / </a:t>
            </a:r>
            <a:r>
              <a:rPr lang="da-DK" sz="1400" b="1" dirty="0">
                <a:solidFill>
                  <a:srgbClr val="000000"/>
                </a:solidFill>
              </a:rPr>
              <a:t>urindyrkning</a:t>
            </a:r>
            <a:br>
              <a:rPr lang="en" sz="3200" b="1" dirty="0"/>
            </a:br>
            <a:r>
              <a:rPr lang="en" sz="3200" b="1" dirty="0"/>
              <a:t>2.1 </a:t>
            </a:r>
            <a:r>
              <a:rPr lang="da-DK" b="1" dirty="0"/>
              <a:t>U</a:t>
            </a:r>
            <a:r>
              <a:rPr lang="da-DK" sz="3200" b="1" dirty="0"/>
              <a:t>rinstix</a:t>
            </a:r>
            <a:r>
              <a:rPr lang="sv-SE" sz="3200" b="1" dirty="0"/>
              <a:t> / urindyrkning</a:t>
            </a:r>
            <a:br>
              <a:rPr lang="en" sz="3200" b="1" dirty="0"/>
            </a:br>
            <a:r>
              <a:rPr lang="en" sz="3200" b="1" dirty="0"/>
              <a:t>– </a:t>
            </a:r>
            <a:r>
              <a:rPr lang="da-DK" sz="3200" b="1" dirty="0"/>
              <a:t>faktorer at overveje</a:t>
            </a:r>
            <a:endParaRPr lang="en" sz="3200" b="1" dirty="0"/>
          </a:p>
        </p:txBody>
      </p:sp>
      <p:sp>
        <p:nvSpPr>
          <p:cNvPr id="3" name="Content Placeholder 2">
            <a:extLst>
              <a:ext uri="{FF2B5EF4-FFF2-40B4-BE49-F238E27FC236}">
                <a16:creationId xmlns:a16="http://schemas.microsoft.com/office/drawing/2014/main" id="{BC645591-1EA1-F6F0-4503-84EDDEF11D4A}"/>
              </a:ext>
            </a:extLst>
          </p:cNvPr>
          <p:cNvSpPr txBox="1">
            <a:spLocks noGrp="1"/>
          </p:cNvSpPr>
          <p:nvPr>
            <p:ph idx="1"/>
          </p:nvPr>
        </p:nvSpPr>
        <p:spPr/>
        <p:txBody>
          <a:bodyPr>
            <a:normAutofit/>
          </a:bodyPr>
          <a:lstStyle/>
          <a:p>
            <a:r>
              <a:rPr lang="sv-SE" sz="2000" dirty="0"/>
              <a:t>Positiv nitrit</a:t>
            </a:r>
          </a:p>
          <a:p>
            <a:r>
              <a:rPr lang="da-DK" sz="2000" dirty="0"/>
              <a:t>Leukocytter</a:t>
            </a:r>
          </a:p>
          <a:p>
            <a:r>
              <a:rPr lang="da-DK" sz="2000" dirty="0"/>
              <a:t>Glukose i urinen</a:t>
            </a:r>
          </a:p>
          <a:p>
            <a:r>
              <a:rPr lang="da-DK" sz="2000" dirty="0"/>
              <a:t>Hæmaturi</a:t>
            </a:r>
          </a:p>
          <a:p>
            <a:r>
              <a:rPr lang="da-DK" sz="2000" dirty="0"/>
              <a:t>Bakterier</a:t>
            </a:r>
          </a:p>
        </p:txBody>
      </p:sp>
      <p:pic>
        <p:nvPicPr>
          <p:cNvPr id="11" name="Picture Placeholder 10" descr="A close-up of a test tube&#10;&#10;Description automatically generated">
            <a:extLst>
              <a:ext uri="{FF2B5EF4-FFF2-40B4-BE49-F238E27FC236}">
                <a16:creationId xmlns:a16="http://schemas.microsoft.com/office/drawing/2014/main" id="{27448A57-D11B-C678-5EB3-381926450FA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4620" r="14620"/>
          <a:stretch/>
        </p:blipFill>
        <p:spPr/>
      </p:pic>
    </p:spTree>
    <p:extLst>
      <p:ext uri="{BB962C8B-B14F-4D97-AF65-F5344CB8AC3E}">
        <p14:creationId xmlns:p14="http://schemas.microsoft.com/office/powerpoint/2010/main" val="4223385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96A37-2334-556A-2F70-2B02460D6466}"/>
              </a:ext>
            </a:extLst>
          </p:cNvPr>
          <p:cNvSpPr>
            <a:spLocks noGrp="1"/>
          </p:cNvSpPr>
          <p:nvPr>
            <p:ph type="title"/>
          </p:nvPr>
        </p:nvSpPr>
        <p:spPr>
          <a:xfrm>
            <a:off x="839788" y="908050"/>
            <a:ext cx="10512425" cy="1081088"/>
          </a:xfrm>
        </p:spPr>
        <p:txBody>
          <a:bodyPr>
            <a:noAutofit/>
          </a:bodyPr>
          <a:lstStyle/>
          <a:p>
            <a:pPr>
              <a:lnSpc>
                <a:spcPts val="3300"/>
              </a:lnSpc>
            </a:pPr>
            <a:r>
              <a:rPr lang="en-US" sz="1400" b="1" dirty="0"/>
              <a:t>U</a:t>
            </a:r>
            <a:r>
              <a:rPr lang="en-US" sz="1400" b="1" dirty="0">
                <a:solidFill>
                  <a:srgbClr val="000000"/>
                </a:solidFill>
              </a:rPr>
              <a:t>rinstix / </a:t>
            </a:r>
            <a:r>
              <a:rPr lang="da-DK" sz="1400" b="1" dirty="0">
                <a:solidFill>
                  <a:srgbClr val="000000"/>
                </a:solidFill>
              </a:rPr>
              <a:t>urindyrkning</a:t>
            </a:r>
            <a:br>
              <a:rPr lang="en" sz="3200" b="1" dirty="0"/>
            </a:br>
            <a:r>
              <a:rPr lang="en" sz="3200" b="1" dirty="0"/>
              <a:t>2.2 Urinkultur</a:t>
            </a:r>
            <a:br>
              <a:rPr lang="en" sz="3200" b="1" dirty="0"/>
            </a:br>
            <a:r>
              <a:rPr lang="en" sz="3200" b="1" dirty="0"/>
              <a:t>– </a:t>
            </a:r>
            <a:r>
              <a:rPr lang="da-DK" sz="3200" b="1" dirty="0"/>
              <a:t>faktorer at overveje</a:t>
            </a:r>
          </a:p>
        </p:txBody>
      </p:sp>
      <p:sp>
        <p:nvSpPr>
          <p:cNvPr id="3" name="Content Placeholder 2">
            <a:extLst>
              <a:ext uri="{FF2B5EF4-FFF2-40B4-BE49-F238E27FC236}">
                <a16:creationId xmlns:a16="http://schemas.microsoft.com/office/drawing/2014/main" id="{3AF3BB77-F6E4-4CA3-9198-9151F883789D}"/>
              </a:ext>
            </a:extLst>
          </p:cNvPr>
          <p:cNvSpPr>
            <a:spLocks noGrp="1"/>
          </p:cNvSpPr>
          <p:nvPr>
            <p:ph idx="1"/>
          </p:nvPr>
        </p:nvSpPr>
        <p:spPr/>
        <p:txBody>
          <a:bodyPr>
            <a:normAutofit/>
          </a:bodyPr>
          <a:lstStyle/>
          <a:p>
            <a:r>
              <a:rPr lang="da-DK" sz="2000" dirty="0"/>
              <a:t>Korrekt gennemført urinkulturopsamling</a:t>
            </a:r>
          </a:p>
          <a:p>
            <a:r>
              <a:rPr lang="da-DK" sz="2000" dirty="0"/>
              <a:t>Tjek resultatet fra tidligere urindyrkning</a:t>
            </a:r>
          </a:p>
          <a:p>
            <a:r>
              <a:rPr lang="da-DK" sz="2000" dirty="0"/>
              <a:t>Type af UVI-patogener</a:t>
            </a:r>
          </a:p>
          <a:p>
            <a:r>
              <a:rPr lang="da-DK" sz="2000" dirty="0"/>
              <a:t>Korrekt urinprøvetagning for den person, </a:t>
            </a:r>
            <a:br>
              <a:rPr lang="da-DK" sz="2000" dirty="0"/>
            </a:br>
            <a:r>
              <a:rPr lang="da-DK" sz="2000" dirty="0"/>
              <a:t>der bruger RIK</a:t>
            </a:r>
          </a:p>
          <a:p>
            <a:r>
              <a:rPr lang="da-DK" sz="2000" dirty="0"/>
              <a:t>Stendannende bakterier i urinen</a:t>
            </a:r>
            <a:endParaRPr lang="en-US" sz="2000" dirty="0"/>
          </a:p>
        </p:txBody>
      </p:sp>
      <p:pic>
        <p:nvPicPr>
          <p:cNvPr id="11" name="Picture Placeholder 10" descr="A hand holding a test tube with yellow liquid&#10;&#10;Description automatically generated">
            <a:extLst>
              <a:ext uri="{FF2B5EF4-FFF2-40B4-BE49-F238E27FC236}">
                <a16:creationId xmlns:a16="http://schemas.microsoft.com/office/drawing/2014/main" id="{9D4D8C4D-0C69-DB9D-B1F8-2FD9B346BFA5}"/>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4620" r="14620"/>
          <a:stretch/>
        </p:blipFill>
        <p:spPr>
          <a:xfrm flipH="1">
            <a:off x="7180036" y="2269921"/>
            <a:ext cx="4172177" cy="3930854"/>
          </a:xfrm>
        </p:spPr>
      </p:pic>
      <p:sp>
        <p:nvSpPr>
          <p:cNvPr id="15" name="TextBox 14">
            <a:extLst>
              <a:ext uri="{FF2B5EF4-FFF2-40B4-BE49-F238E27FC236}">
                <a16:creationId xmlns:a16="http://schemas.microsoft.com/office/drawing/2014/main" id="{96F35BBD-6047-AD49-C820-CFD88878CE66}"/>
              </a:ext>
            </a:extLst>
          </p:cNvPr>
          <p:cNvSpPr txBox="1"/>
          <p:nvPr/>
        </p:nvSpPr>
        <p:spPr>
          <a:xfrm>
            <a:off x="760641" y="4591864"/>
            <a:ext cx="6094070" cy="276999"/>
          </a:xfrm>
          <a:prstGeom prst="rect">
            <a:avLst/>
          </a:prstGeom>
          <a:noFill/>
        </p:spPr>
        <p:txBody>
          <a:bodyPr wrap="square" lIns="0" tIns="0" rIns="0" bIns="0">
            <a:noAutofit/>
          </a:bodyPr>
          <a:lstStyle/>
          <a:p>
            <a:r>
              <a:rPr lang="da-DK" sz="1400" i="1" dirty="0">
                <a:solidFill>
                  <a:schemeClr val="bg1">
                    <a:lumMod val="50000"/>
                  </a:schemeClr>
                </a:solidFill>
              </a:rPr>
              <a:t>Se noter for flere detaljer</a:t>
            </a:r>
          </a:p>
        </p:txBody>
      </p:sp>
      <p:sp>
        <p:nvSpPr>
          <p:cNvPr id="16" name="TextBox 15">
            <a:extLst>
              <a:ext uri="{FF2B5EF4-FFF2-40B4-BE49-F238E27FC236}">
                <a16:creationId xmlns:a16="http://schemas.microsoft.com/office/drawing/2014/main" id="{7FD5E5D1-473F-2478-C64D-A28169B4C95A}"/>
              </a:ext>
            </a:extLst>
          </p:cNvPr>
          <p:cNvSpPr txBox="1"/>
          <p:nvPr/>
        </p:nvSpPr>
        <p:spPr>
          <a:xfrm>
            <a:off x="7464287" y="-1540565"/>
            <a:ext cx="184731" cy="369332"/>
          </a:xfrm>
          <a:prstGeom prst="rect">
            <a:avLst/>
          </a:prstGeom>
          <a:noFill/>
          <a:ln>
            <a:solidFill>
              <a:schemeClr val="tx2"/>
            </a:solidFill>
          </a:ln>
        </p:spPr>
        <p:txBody>
          <a:bodyPr wrap="none" rtlCol="0">
            <a:spAutoFit/>
          </a:bodyPr>
          <a:lstStyle/>
          <a:p>
            <a:endParaRPr lang="en-SE"/>
          </a:p>
        </p:txBody>
      </p:sp>
      <p:pic>
        <p:nvPicPr>
          <p:cNvPr id="4" name="Graphic 7">
            <a:hlinkClick r:id="" action="ppaction://hlinkshowjump?jump=nextslide"/>
            <a:extLst>
              <a:ext uri="{FF2B5EF4-FFF2-40B4-BE49-F238E27FC236}">
                <a16:creationId xmlns:a16="http://schemas.microsoft.com/office/drawing/2014/main" id="{1E46B1E4-7D07-D81B-1F3E-902838FE73B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5" name="Graphic 9">
            <a:hlinkClick r:id="rId5" action="ppaction://hlinksldjump"/>
            <a:extLst>
              <a:ext uri="{FF2B5EF4-FFF2-40B4-BE49-F238E27FC236}">
                <a16:creationId xmlns:a16="http://schemas.microsoft.com/office/drawing/2014/main" id="{2465E66D-6532-CA3B-6E0B-8136A2535DB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7" name="Graphic 6">
            <a:hlinkClick r:id="" action="ppaction://hlinkshowjump?jump=previousslide"/>
            <a:extLst>
              <a:ext uri="{FF2B5EF4-FFF2-40B4-BE49-F238E27FC236}">
                <a16:creationId xmlns:a16="http://schemas.microsoft.com/office/drawing/2014/main" id="{BA45D639-3D21-20A4-0522-67E33AC9895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3207562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58876-7809-B483-EFA4-AF42D5A5D2BE}"/>
              </a:ext>
            </a:extLst>
          </p:cNvPr>
          <p:cNvSpPr txBox="1">
            <a:spLocks noGrp="1"/>
          </p:cNvSpPr>
          <p:nvPr>
            <p:ph type="title"/>
          </p:nvPr>
        </p:nvSpPr>
        <p:spPr>
          <a:xfrm>
            <a:off x="5664200" y="915988"/>
            <a:ext cx="5689600" cy="1073150"/>
          </a:xfrm>
        </p:spPr>
        <p:txBody>
          <a:bodyPr>
            <a:normAutofit/>
          </a:bodyPr>
          <a:lstStyle/>
          <a:p>
            <a:pPr lvl="0"/>
            <a:r>
              <a:rPr lang="da-DK" sz="1400" b="1" dirty="0">
                <a:solidFill>
                  <a:srgbClr val="000000"/>
                </a:solidFill>
              </a:rPr>
              <a:t>Vandladningskema</a:t>
            </a:r>
            <a:br>
              <a:rPr lang="da-DK" b="1" dirty="0"/>
            </a:br>
            <a:r>
              <a:rPr lang="da-DK" b="1" dirty="0"/>
              <a:t>3.1 Miktions-/tømningshyppighed</a:t>
            </a:r>
          </a:p>
        </p:txBody>
      </p:sp>
      <p:sp>
        <p:nvSpPr>
          <p:cNvPr id="3" name="Content Placeholder 2">
            <a:extLst>
              <a:ext uri="{FF2B5EF4-FFF2-40B4-BE49-F238E27FC236}">
                <a16:creationId xmlns:a16="http://schemas.microsoft.com/office/drawing/2014/main" id="{34A41984-29FD-8858-F5A6-B2A8865DBA31}"/>
              </a:ext>
            </a:extLst>
          </p:cNvPr>
          <p:cNvSpPr txBox="1">
            <a:spLocks noGrp="1"/>
          </p:cNvSpPr>
          <p:nvPr>
            <p:ph idx="1"/>
          </p:nvPr>
        </p:nvSpPr>
        <p:spPr>
          <a:xfrm>
            <a:off x="5664200" y="2276474"/>
            <a:ext cx="5689598" cy="3924301"/>
          </a:xfrm>
        </p:spPr>
        <p:txBody>
          <a:bodyPr>
            <a:normAutofit/>
          </a:bodyPr>
          <a:lstStyle/>
          <a:p>
            <a:r>
              <a:rPr lang="da-DK" dirty="0"/>
              <a:t>Blæretømningsfrekvens</a:t>
            </a:r>
          </a:p>
          <a:p>
            <a:pPr lvl="1"/>
            <a:r>
              <a:rPr lang="da-DK" dirty="0"/>
              <a:t>Regelmæssig tømning i løbet af dagen, </a:t>
            </a:r>
            <a:br>
              <a:rPr lang="da-DK" dirty="0"/>
            </a:br>
            <a:r>
              <a:rPr lang="da-DK" dirty="0"/>
              <a:t>4-6 gange/dagligt</a:t>
            </a:r>
          </a:p>
          <a:p>
            <a:r>
              <a:rPr lang="da-DK" dirty="0"/>
              <a:t>Bør ikke overstige 400 ml urin i alt per gang 	</a:t>
            </a:r>
            <a:r>
              <a:rPr lang="da-DK" sz="1600" dirty="0"/>
              <a:t>(EAUN IC guidelines 2024)</a:t>
            </a:r>
          </a:p>
          <a:p>
            <a:pPr lvl="1"/>
            <a:r>
              <a:rPr lang="da-DK" dirty="0"/>
              <a:t>Dette gælder både for den kateteriserede volumen af ​​urin + spontan vandladning.</a:t>
            </a:r>
          </a:p>
          <a:p>
            <a:r>
              <a:rPr lang="da-DK" dirty="0"/>
              <a:t>Samlet urinvolumen ca. 1000-2000 ml/dagen</a:t>
            </a:r>
          </a:p>
          <a:p>
            <a:r>
              <a:rPr lang="da-DK" dirty="0"/>
              <a:t>Væskeindtag om dagen bør være 1500-2000 ml.</a:t>
            </a:r>
          </a:p>
          <a:p>
            <a:endParaRPr lang="da-DK" dirty="0"/>
          </a:p>
          <a:p>
            <a:endParaRPr lang="en-US" dirty="0"/>
          </a:p>
        </p:txBody>
      </p:sp>
      <p:pic>
        <p:nvPicPr>
          <p:cNvPr id="13" name="Picture Placeholder 12">
            <a:extLst>
              <a:ext uri="{FF2B5EF4-FFF2-40B4-BE49-F238E27FC236}">
                <a16:creationId xmlns:a16="http://schemas.microsoft.com/office/drawing/2014/main" id="{37324C0D-C55A-D0DB-1A2D-5BB55B0FEB4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0557" r="10557"/>
          <a:stretch/>
        </p:blipFill>
        <p:spPr>
          <a:xfrm>
            <a:off x="839788" y="915988"/>
            <a:ext cx="4176612" cy="5284787"/>
          </a:xfrm>
        </p:spPr>
      </p:pic>
      <p:sp>
        <p:nvSpPr>
          <p:cNvPr id="11" name="Linked button">
            <a:hlinkClick r:id="rId4"/>
            <a:extLst>
              <a:ext uri="{FF2B5EF4-FFF2-40B4-BE49-F238E27FC236}">
                <a16:creationId xmlns:a16="http://schemas.microsoft.com/office/drawing/2014/main" id="{EAF674F9-E3FC-E1C5-C5C6-F3D131185016}"/>
              </a:ext>
            </a:extLst>
          </p:cNvPr>
          <p:cNvSpPr/>
          <p:nvPr/>
        </p:nvSpPr>
        <p:spPr>
          <a:xfrm>
            <a:off x="5664199" y="5497203"/>
            <a:ext cx="5688013"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36000" rtlCol="0" anchor="ctr"/>
          <a:lstStyle/>
          <a:p>
            <a:pPr algn="ctr"/>
            <a:r>
              <a:rPr lang="da-DK" sz="1400" dirty="0"/>
              <a:t>Download en tømningsdagbog</a:t>
            </a:r>
          </a:p>
        </p:txBody>
      </p:sp>
      <p:pic>
        <p:nvPicPr>
          <p:cNvPr id="18" name="Graphic 17">
            <a:extLst>
              <a:ext uri="{FF2B5EF4-FFF2-40B4-BE49-F238E27FC236}">
                <a16:creationId xmlns:a16="http://schemas.microsoft.com/office/drawing/2014/main" id="{1AA3C006-D2CE-C72F-43BB-A3581F21CA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43133" y="5186346"/>
            <a:ext cx="203521" cy="203521"/>
          </a:xfrm>
          <a:prstGeom prst="rect">
            <a:avLst/>
          </a:prstGeom>
        </p:spPr>
      </p:pic>
      <p:pic>
        <p:nvPicPr>
          <p:cNvPr id="5" name="Graphic 7">
            <a:hlinkClick r:id="" action="ppaction://hlinkshowjump?jump=nextslide"/>
            <a:extLst>
              <a:ext uri="{FF2B5EF4-FFF2-40B4-BE49-F238E27FC236}">
                <a16:creationId xmlns:a16="http://schemas.microsoft.com/office/drawing/2014/main" id="{63B1F5D4-6975-522C-546A-CE86672AF37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8" name="Graphic 9">
            <a:hlinkClick r:id="rId8" action="ppaction://hlinksldjump"/>
            <a:extLst>
              <a:ext uri="{FF2B5EF4-FFF2-40B4-BE49-F238E27FC236}">
                <a16:creationId xmlns:a16="http://schemas.microsoft.com/office/drawing/2014/main" id="{2AA22C97-61F0-6F8F-ACF0-6EF1D9CE82B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9" name="Graphic 6">
            <a:hlinkClick r:id="" action="ppaction://hlinkshowjump?jump=previousslide"/>
            <a:extLst>
              <a:ext uri="{FF2B5EF4-FFF2-40B4-BE49-F238E27FC236}">
                <a16:creationId xmlns:a16="http://schemas.microsoft.com/office/drawing/2014/main" id="{0EA22B92-88EF-C07F-6CCC-048AF0826E2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537702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16">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75088-E0F6-BB15-7434-02F19F918C4D}"/>
              </a:ext>
            </a:extLst>
          </p:cNvPr>
          <p:cNvSpPr txBox="1">
            <a:spLocks noGrp="1"/>
          </p:cNvSpPr>
          <p:nvPr>
            <p:ph type="title"/>
          </p:nvPr>
        </p:nvSpPr>
        <p:spPr/>
        <p:txBody>
          <a:bodyPr/>
          <a:lstStyle/>
          <a:p>
            <a:pPr lvl="0"/>
            <a:r>
              <a:rPr lang="da-DK" sz="1400" b="1" dirty="0">
                <a:solidFill>
                  <a:srgbClr val="000000"/>
                </a:solidFill>
              </a:rPr>
              <a:t>Vandladningskema</a:t>
            </a:r>
            <a:br>
              <a:rPr lang="en" b="1" dirty="0"/>
            </a:br>
            <a:r>
              <a:rPr lang="en" b="1" dirty="0"/>
              <a:t>3.2 Miktion</a:t>
            </a:r>
            <a:br>
              <a:rPr lang="en" b="1" dirty="0"/>
            </a:br>
            <a:r>
              <a:rPr lang="en" b="1" dirty="0"/>
              <a:t>– </a:t>
            </a:r>
            <a:r>
              <a:rPr lang="da-DK" b="1" dirty="0"/>
              <a:t>faktorer at overveje</a:t>
            </a:r>
            <a:endParaRPr lang="en" b="1" dirty="0"/>
          </a:p>
        </p:txBody>
      </p:sp>
      <p:sp>
        <p:nvSpPr>
          <p:cNvPr id="3" name="Content Placeholder 2">
            <a:extLst>
              <a:ext uri="{FF2B5EF4-FFF2-40B4-BE49-F238E27FC236}">
                <a16:creationId xmlns:a16="http://schemas.microsoft.com/office/drawing/2014/main" id="{7A0E1725-D389-7A2F-1D75-635F9F1EB188}"/>
              </a:ext>
            </a:extLst>
          </p:cNvPr>
          <p:cNvSpPr txBox="1">
            <a:spLocks noGrp="1"/>
          </p:cNvSpPr>
          <p:nvPr>
            <p:ph idx="1"/>
          </p:nvPr>
        </p:nvSpPr>
        <p:spPr/>
        <p:txBody>
          <a:bodyPr/>
          <a:lstStyle/>
          <a:p>
            <a:pPr lvl="0"/>
            <a:r>
              <a:rPr lang="da-DK" dirty="0"/>
              <a:t>Skal væskeindtaget øges/sænkes ud fra vandladningskemaet?</a:t>
            </a:r>
          </a:p>
          <a:p>
            <a:pPr lvl="0"/>
            <a:r>
              <a:rPr lang="da-DK" dirty="0"/>
              <a:t>Skal kateteriseringsfrekvensen øges/sænkes?</a:t>
            </a:r>
          </a:p>
          <a:p>
            <a:pPr lvl="0"/>
            <a:r>
              <a:rPr lang="da-DK" dirty="0"/>
              <a:t>Er der behov for ekstra støtte fra pårørende/familiemedlemmer om væskeindtag?</a:t>
            </a:r>
          </a:p>
          <a:p>
            <a:pPr lvl="0"/>
            <a:r>
              <a:rPr lang="da-DK" dirty="0"/>
              <a:t>Kan en påmindelse, såsom en alarm via mobiltelefon hjælpe?</a:t>
            </a:r>
          </a:p>
          <a:p>
            <a:pPr lvl="0"/>
            <a:endParaRPr lang="sv-SE" dirty="0"/>
          </a:p>
        </p:txBody>
      </p:sp>
      <p:pic>
        <p:nvPicPr>
          <p:cNvPr id="4" name="Graphic 7">
            <a:hlinkClick r:id="" action="ppaction://hlinkshowjump?jump=nextslide"/>
            <a:extLst>
              <a:ext uri="{FF2B5EF4-FFF2-40B4-BE49-F238E27FC236}">
                <a16:creationId xmlns:a16="http://schemas.microsoft.com/office/drawing/2014/main" id="{B9F3F484-4528-A6A7-5416-EEFAD6B775D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7" name="Graphic 9">
            <a:hlinkClick r:id="rId4" action="ppaction://hlinksldjump"/>
            <a:extLst>
              <a:ext uri="{FF2B5EF4-FFF2-40B4-BE49-F238E27FC236}">
                <a16:creationId xmlns:a16="http://schemas.microsoft.com/office/drawing/2014/main" id="{AF5EE350-23A6-9105-AD06-53880ADE19E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8" name="Graphic 6">
            <a:hlinkClick r:id="" action="ppaction://hlinkshowjump?jump=previousslide"/>
            <a:extLst>
              <a:ext uri="{FF2B5EF4-FFF2-40B4-BE49-F238E27FC236}">
                <a16:creationId xmlns:a16="http://schemas.microsoft.com/office/drawing/2014/main" id="{5942EE70-32E5-D68D-0F84-47E7739C8E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2785126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Picture Placeholder 43">
            <a:extLst>
              <a:ext uri="{FF2B5EF4-FFF2-40B4-BE49-F238E27FC236}">
                <a16:creationId xmlns:a16="http://schemas.microsoft.com/office/drawing/2014/main" id="{38F720D7-D741-8C75-BD8E-DE7A24AC2C03}"/>
              </a:ext>
            </a:extLst>
          </p:cNvPr>
          <p:cNvSpPr>
            <a:spLocks noGrp="1"/>
          </p:cNvSpPr>
          <p:nvPr>
            <p:ph type="pic" sz="quarter" idx="10"/>
          </p:nvPr>
        </p:nvSpPr>
        <p:spPr>
          <a:xfrm>
            <a:off x="839788" y="915988"/>
            <a:ext cx="4779186" cy="5284787"/>
          </a:xfrm>
          <a:solidFill>
            <a:schemeClr val="bg1">
              <a:lumMod val="95000"/>
            </a:schemeClr>
          </a:solidFill>
        </p:spPr>
        <p:txBody>
          <a:bodyPr/>
          <a:lstStyle/>
          <a:p>
            <a:r>
              <a:rPr lang="en-SE"/>
              <a:t> </a:t>
            </a:r>
          </a:p>
        </p:txBody>
      </p:sp>
      <p:sp>
        <p:nvSpPr>
          <p:cNvPr id="2" name="Title 1">
            <a:extLst>
              <a:ext uri="{FF2B5EF4-FFF2-40B4-BE49-F238E27FC236}">
                <a16:creationId xmlns:a16="http://schemas.microsoft.com/office/drawing/2014/main" id="{6A33E73C-097E-2573-6EB0-396F8E684454}"/>
              </a:ext>
            </a:extLst>
          </p:cNvPr>
          <p:cNvSpPr>
            <a:spLocks noGrp="1"/>
          </p:cNvSpPr>
          <p:nvPr>
            <p:ph type="title"/>
          </p:nvPr>
        </p:nvSpPr>
        <p:spPr>
          <a:xfrm>
            <a:off x="6266774" y="916343"/>
            <a:ext cx="5087025" cy="1054121"/>
          </a:xfrm>
        </p:spPr>
        <p:txBody>
          <a:bodyPr>
            <a:noAutofit/>
          </a:bodyPr>
          <a:lstStyle/>
          <a:p>
            <a:r>
              <a:rPr lang="da-DK" dirty="0"/>
              <a:t>Sådan virker værktøjet</a:t>
            </a:r>
          </a:p>
        </p:txBody>
      </p:sp>
      <p:sp>
        <p:nvSpPr>
          <p:cNvPr id="3" name="Content Placeholder 2">
            <a:extLst>
              <a:ext uri="{FF2B5EF4-FFF2-40B4-BE49-F238E27FC236}">
                <a16:creationId xmlns:a16="http://schemas.microsoft.com/office/drawing/2014/main" id="{8A17F27D-E8E7-1263-FC16-7FD1F3E11BD1}"/>
              </a:ext>
            </a:extLst>
          </p:cNvPr>
          <p:cNvSpPr>
            <a:spLocks noGrp="1"/>
          </p:cNvSpPr>
          <p:nvPr>
            <p:ph idx="1"/>
          </p:nvPr>
        </p:nvSpPr>
        <p:spPr>
          <a:xfrm>
            <a:off x="6266774" y="2276474"/>
            <a:ext cx="5087025" cy="3924301"/>
          </a:xfrm>
        </p:spPr>
        <p:txBody>
          <a:bodyPr vert="horz" wrap="square" lIns="0" tIns="0" rIns="0" bIns="0" rtlCol="0" anchor="t">
            <a:noAutofit/>
          </a:bodyPr>
          <a:lstStyle/>
          <a:p>
            <a:pPr marL="0" indent="0">
              <a:lnSpc>
                <a:spcPct val="100000"/>
              </a:lnSpc>
              <a:spcAft>
                <a:spcPts val="1200"/>
              </a:spcAft>
              <a:buNone/>
            </a:pPr>
            <a:r>
              <a:rPr lang="da-DK" dirty="0"/>
              <a:t>Præsentationen skal være downloaded og i </a:t>
            </a:r>
            <a:br>
              <a:rPr lang="da-DK" dirty="0"/>
            </a:br>
            <a:r>
              <a:rPr lang="da-DK" dirty="0"/>
              <a:t>præsentationsmode for fuld funktionalitet</a:t>
            </a:r>
            <a:br>
              <a:rPr lang="da-DK" dirty="0"/>
            </a:br>
            <a:r>
              <a:rPr lang="da-DK" sz="2000" i="1" dirty="0"/>
              <a:t>(Det betyder, det er muligt at klikke på hyperlinks OG læse informationen i noter på samme tid)</a:t>
            </a:r>
          </a:p>
          <a:p>
            <a:pPr marL="0" indent="0">
              <a:lnSpc>
                <a:spcPct val="100000"/>
              </a:lnSpc>
              <a:spcAft>
                <a:spcPts val="1200"/>
              </a:spcAft>
              <a:buNone/>
            </a:pPr>
            <a:r>
              <a:rPr lang="da-DK" dirty="0"/>
              <a:t>Start et slideshow:</a:t>
            </a:r>
          </a:p>
          <a:p>
            <a:pPr marL="457200" indent="-457200">
              <a:lnSpc>
                <a:spcPct val="100000"/>
              </a:lnSpc>
              <a:spcBef>
                <a:spcPts val="600"/>
              </a:spcBef>
              <a:buAutoNum type="arabicPeriod"/>
            </a:pPr>
            <a:r>
              <a:rPr lang="da-DK" dirty="0"/>
              <a:t>Tryk på knappen med de tre prikker</a:t>
            </a:r>
          </a:p>
          <a:p>
            <a:pPr marL="457200" indent="-457200">
              <a:lnSpc>
                <a:spcPct val="100000"/>
              </a:lnSpc>
              <a:spcBef>
                <a:spcPts val="600"/>
              </a:spcBef>
              <a:buAutoNum type="arabicPeriod"/>
            </a:pPr>
            <a:r>
              <a:rPr lang="da-DK" dirty="0"/>
              <a:t>Vælg </a:t>
            </a:r>
            <a:r>
              <a:rPr lang="da-DK" b="1" dirty="0"/>
              <a:t>Vis præsentationsmode</a:t>
            </a:r>
          </a:p>
          <a:p>
            <a:pPr marL="457200" indent="-457200">
              <a:lnSpc>
                <a:spcPts val="1200"/>
              </a:lnSpc>
              <a:spcBef>
                <a:spcPts val="600"/>
              </a:spcBef>
              <a:spcAft>
                <a:spcPts val="600"/>
              </a:spcAft>
              <a:buFont typeface="Arial" panose="020B0604020202020204" pitchFamily="34" charset="0"/>
              <a:buAutoNum type="arabicPeriod"/>
            </a:pPr>
            <a:endParaRPr lang="da-DK" dirty="0"/>
          </a:p>
          <a:p>
            <a:pPr marL="0" indent="0">
              <a:lnSpc>
                <a:spcPct val="100000"/>
              </a:lnSpc>
              <a:spcBef>
                <a:spcPts val="1200"/>
              </a:spcBef>
              <a:buNone/>
            </a:pPr>
            <a:r>
              <a:rPr lang="da-DK" sz="1600" dirty="0"/>
              <a:t>Nyttige genveje:</a:t>
            </a:r>
          </a:p>
          <a:p>
            <a:pPr marL="0" indent="0">
              <a:lnSpc>
                <a:spcPct val="100000"/>
              </a:lnSpc>
              <a:spcBef>
                <a:spcPts val="600"/>
              </a:spcBef>
              <a:buNone/>
            </a:pPr>
            <a:r>
              <a:rPr lang="da-DK" sz="1600" dirty="0"/>
              <a:t>F5 = Se i præsentationsmode</a:t>
            </a:r>
          </a:p>
          <a:p>
            <a:pPr marL="0" indent="0">
              <a:lnSpc>
                <a:spcPct val="100000"/>
              </a:lnSpc>
              <a:spcBef>
                <a:spcPts val="600"/>
              </a:spcBef>
              <a:buNone/>
            </a:pPr>
            <a:r>
              <a:rPr lang="da-DK" sz="1600" dirty="0"/>
              <a:t>ESC = Afslut præsentationsmode</a:t>
            </a:r>
          </a:p>
        </p:txBody>
      </p:sp>
      <p:pic>
        <p:nvPicPr>
          <p:cNvPr id="8" name="Graphic 7">
            <a:hlinkClick r:id="" action="ppaction://hlinkshowjump?jump=nextslide"/>
            <a:extLst>
              <a:ext uri="{FF2B5EF4-FFF2-40B4-BE49-F238E27FC236}">
                <a16:creationId xmlns:a16="http://schemas.microsoft.com/office/drawing/2014/main" id="{B782F245-E484-6A29-83A2-F3D50F5AF37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10" name="Graphic 9">
            <a:hlinkClick r:id="" action="ppaction://hlinkshowjump?jump=firstslide"/>
            <a:extLst>
              <a:ext uri="{FF2B5EF4-FFF2-40B4-BE49-F238E27FC236}">
                <a16:creationId xmlns:a16="http://schemas.microsoft.com/office/drawing/2014/main" id="{E0C5C8CB-86A2-41D1-E7B7-FC9D8D8B245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13" name="Graphic 6">
            <a:hlinkClick r:id="" action="ppaction://hlinkshowjump?jump=previousslide"/>
            <a:extLst>
              <a:ext uri="{FF2B5EF4-FFF2-40B4-BE49-F238E27FC236}">
                <a16:creationId xmlns:a16="http://schemas.microsoft.com/office/drawing/2014/main" id="{2C7E9037-9EA7-3B2F-7505-4C36809162C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pic>
        <p:nvPicPr>
          <p:cNvPr id="34" name="Picture 33" descr="A black background with a black square&#10;&#10;Description automatically generated with medium confidence">
            <a:extLst>
              <a:ext uri="{FF2B5EF4-FFF2-40B4-BE49-F238E27FC236}">
                <a16:creationId xmlns:a16="http://schemas.microsoft.com/office/drawing/2014/main" id="{CB719952-1D24-956B-7853-69ABE9FFE8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0084" y="5614024"/>
            <a:ext cx="3272432" cy="327991"/>
          </a:xfrm>
          <a:prstGeom prst="rect">
            <a:avLst/>
          </a:prstGeom>
        </p:spPr>
      </p:pic>
      <p:sp>
        <p:nvSpPr>
          <p:cNvPr id="4" name="TextBox 3">
            <a:extLst>
              <a:ext uri="{FF2B5EF4-FFF2-40B4-BE49-F238E27FC236}">
                <a16:creationId xmlns:a16="http://schemas.microsoft.com/office/drawing/2014/main" id="{6D33420F-EF94-2762-3595-40869792BFDC}"/>
              </a:ext>
            </a:extLst>
          </p:cNvPr>
          <p:cNvSpPr txBox="1"/>
          <p:nvPr/>
        </p:nvSpPr>
        <p:spPr>
          <a:xfrm>
            <a:off x="2958410" y="593794"/>
            <a:ext cx="2160000" cy="4666814"/>
          </a:xfrm>
          <a:prstGeom prst="rect">
            <a:avLst/>
          </a:prstGeom>
          <a:solidFill>
            <a:schemeClr val="bg1"/>
          </a:solidFill>
          <a:ln>
            <a:solidFill>
              <a:srgbClr val="000000"/>
            </a:solidFill>
          </a:ln>
        </p:spPr>
        <p:txBody>
          <a:bodyPr wrap="square" tIns="180000" bIns="90000" rtlCol="0">
            <a:spAutoFit/>
          </a:bodyPr>
          <a:lstStyle/>
          <a:p>
            <a:pPr>
              <a:spcAft>
                <a:spcPts val="1800"/>
              </a:spcAft>
              <a:tabLst>
                <a:tab pos="1879600" algn="l"/>
              </a:tabLst>
            </a:pPr>
            <a:r>
              <a:rPr lang="en-US" sz="1200" b="1" dirty="0">
                <a:solidFill>
                  <a:srgbClr val="000000"/>
                </a:solidFill>
                <a:latin typeface="Aptos Narrow" panose="020F0502020204030204" pitchFamily="34" charset="0"/>
                <a:ea typeface="Open Sans" panose="020B0606030504020204" pitchFamily="34" charset="0"/>
                <a:cs typeface="Open Sans" panose="020B0606030504020204" pitchFamily="34" charset="0"/>
              </a:rPr>
              <a:t>Last Viewed</a:t>
            </a:r>
          </a:p>
          <a:p>
            <a:pPr>
              <a:spcAft>
                <a:spcPts val="1800"/>
              </a:spcAft>
              <a:tabLst>
                <a:tab pos="1879600" algn="l"/>
              </a:tabLst>
            </a:pPr>
            <a:r>
              <a:rPr lang="en-US" sz="1200" b="1" dirty="0">
                <a:solidFill>
                  <a:srgbClr val="000000"/>
                </a:solidFill>
                <a:latin typeface="Aptos Narrow" panose="020F0502020204030204" pitchFamily="34" charset="0"/>
                <a:ea typeface="Open Sans" panose="020B0606030504020204" pitchFamily="34" charset="0"/>
                <a:cs typeface="Open Sans" panose="020B0606030504020204" pitchFamily="34" charset="0"/>
              </a:rPr>
              <a:t>Custom Show	˃</a:t>
            </a:r>
          </a:p>
          <a:p>
            <a:pPr>
              <a:spcAft>
                <a:spcPts val="1800"/>
              </a:spcAft>
              <a:tabLst>
                <a:tab pos="1879600" algn="l"/>
              </a:tabLst>
            </a:pPr>
            <a:r>
              <a:rPr lang="en-US" sz="1200" b="1" dirty="0">
                <a:solidFill>
                  <a:srgbClr val="000000"/>
                </a:solidFill>
                <a:latin typeface="Aptos Narrow" panose="020F0502020204030204" pitchFamily="34" charset="0"/>
                <a:ea typeface="Open Sans" panose="020B0606030504020204" pitchFamily="34" charset="0"/>
                <a:cs typeface="Open Sans" panose="020B0606030504020204" pitchFamily="34" charset="0"/>
              </a:rPr>
              <a:t>Show Presenter View</a:t>
            </a:r>
          </a:p>
          <a:p>
            <a:pPr>
              <a:spcAft>
                <a:spcPts val="1800"/>
              </a:spcAft>
              <a:tabLst>
                <a:tab pos="1879600" algn="l"/>
              </a:tabLst>
            </a:pPr>
            <a:r>
              <a:rPr lang="en-US" sz="1200" b="1" dirty="0">
                <a:solidFill>
                  <a:srgbClr val="000000"/>
                </a:solidFill>
                <a:latin typeface="Aptos Narrow" panose="020F0502020204030204" pitchFamily="34" charset="0"/>
                <a:ea typeface="Open Sans" panose="020B0606030504020204" pitchFamily="34" charset="0"/>
                <a:cs typeface="Open Sans" panose="020B0606030504020204" pitchFamily="34" charset="0"/>
              </a:rPr>
              <a:t>Screen	˃</a:t>
            </a:r>
          </a:p>
          <a:p>
            <a:pPr>
              <a:spcAft>
                <a:spcPts val="1800"/>
              </a:spcAft>
              <a:tabLst>
                <a:tab pos="1879600" algn="l"/>
              </a:tabLst>
            </a:pPr>
            <a:r>
              <a:rPr lang="en-US" sz="1200" b="1" dirty="0">
                <a:solidFill>
                  <a:srgbClr val="000000"/>
                </a:solidFill>
                <a:latin typeface="Aptos Narrow" panose="020F0502020204030204" pitchFamily="34" charset="0"/>
                <a:ea typeface="Open Sans" panose="020B0606030504020204" pitchFamily="34" charset="0"/>
                <a:cs typeface="Open Sans" panose="020B0606030504020204" pitchFamily="34" charset="0"/>
              </a:rPr>
              <a:t>Arrow Options	˃</a:t>
            </a:r>
          </a:p>
          <a:p>
            <a:pPr>
              <a:spcAft>
                <a:spcPts val="1800"/>
              </a:spcAft>
              <a:tabLst>
                <a:tab pos="1879600" algn="l"/>
              </a:tabLst>
            </a:pPr>
            <a:r>
              <a:rPr lang="en-US" sz="1200" b="1" dirty="0">
                <a:solidFill>
                  <a:srgbClr val="000000"/>
                </a:solidFill>
                <a:latin typeface="Aptos Narrow" panose="020F0502020204030204" pitchFamily="34" charset="0"/>
                <a:ea typeface="Open Sans" panose="020B0606030504020204" pitchFamily="34" charset="0"/>
                <a:cs typeface="Open Sans" panose="020B0606030504020204" pitchFamily="34" charset="0"/>
              </a:rPr>
              <a:t>Subtitle Settings	˃</a:t>
            </a:r>
          </a:p>
          <a:p>
            <a:pPr>
              <a:spcAft>
                <a:spcPts val="1800"/>
              </a:spcAft>
              <a:tabLst>
                <a:tab pos="1879600" algn="l"/>
              </a:tabLst>
            </a:pPr>
            <a:r>
              <a:rPr lang="en-US" sz="1200" b="1" dirty="0" err="1">
                <a:solidFill>
                  <a:srgbClr val="000000"/>
                </a:solidFill>
                <a:latin typeface="Aptos Narrow" panose="020F0502020204030204" pitchFamily="34" charset="0"/>
                <a:ea typeface="Open Sans" panose="020B0606030504020204" pitchFamily="34" charset="0"/>
                <a:cs typeface="Open Sans" panose="020B0606030504020204" pitchFamily="34" charset="0"/>
              </a:rPr>
              <a:t>Kamera</a:t>
            </a:r>
            <a:r>
              <a:rPr lang="en-US" sz="1200" b="1" dirty="0">
                <a:solidFill>
                  <a:srgbClr val="000000"/>
                </a:solidFill>
                <a:latin typeface="Aptos Narrow" panose="020F0502020204030204" pitchFamily="34" charset="0"/>
                <a:ea typeface="Open Sans" panose="020B0606030504020204" pitchFamily="34" charset="0"/>
                <a:cs typeface="Open Sans" panose="020B0606030504020204" pitchFamily="34" charset="0"/>
              </a:rPr>
              <a:t>	˃</a:t>
            </a:r>
          </a:p>
          <a:p>
            <a:pPr>
              <a:spcAft>
                <a:spcPts val="1800"/>
              </a:spcAft>
              <a:tabLst>
                <a:tab pos="1879600" algn="l"/>
              </a:tabLst>
            </a:pPr>
            <a:r>
              <a:rPr lang="en-US" sz="1200" b="1" dirty="0">
                <a:solidFill>
                  <a:srgbClr val="000000"/>
                </a:solidFill>
                <a:latin typeface="Aptos Narrow" panose="020F0502020204030204" pitchFamily="34" charset="0"/>
                <a:ea typeface="Open Sans" panose="020B0606030504020204" pitchFamily="34" charset="0"/>
                <a:cs typeface="Open Sans" panose="020B0606030504020204" pitchFamily="34" charset="0"/>
              </a:rPr>
              <a:t>Keep Slides Updated</a:t>
            </a:r>
          </a:p>
          <a:p>
            <a:pPr>
              <a:spcAft>
                <a:spcPts val="1800"/>
              </a:spcAft>
              <a:tabLst>
                <a:tab pos="1879600" algn="l"/>
              </a:tabLst>
            </a:pPr>
            <a:r>
              <a:rPr lang="en-US" sz="1200" b="1" dirty="0">
                <a:solidFill>
                  <a:srgbClr val="000000"/>
                </a:solidFill>
                <a:latin typeface="Aptos Narrow" panose="020F0502020204030204" pitchFamily="34" charset="0"/>
                <a:ea typeface="Open Sans" panose="020B0606030504020204" pitchFamily="34" charset="0"/>
                <a:cs typeface="Open Sans" panose="020B0606030504020204" pitchFamily="34" charset="0"/>
              </a:rPr>
              <a:t>Update Slides</a:t>
            </a:r>
          </a:p>
          <a:p>
            <a:pPr>
              <a:spcAft>
                <a:spcPts val="1800"/>
              </a:spcAft>
              <a:tabLst>
                <a:tab pos="1879600" algn="l"/>
              </a:tabLst>
            </a:pPr>
            <a:r>
              <a:rPr lang="en-US" sz="1200" b="1" dirty="0">
                <a:solidFill>
                  <a:srgbClr val="000000"/>
                </a:solidFill>
                <a:latin typeface="Aptos Narrow" panose="020F0502020204030204" pitchFamily="34" charset="0"/>
                <a:ea typeface="Open Sans" panose="020B0606030504020204" pitchFamily="34" charset="0"/>
                <a:cs typeface="Open Sans" panose="020B0606030504020204" pitchFamily="34" charset="0"/>
              </a:rPr>
              <a:t>Pause</a:t>
            </a:r>
          </a:p>
          <a:p>
            <a:pPr>
              <a:spcAft>
                <a:spcPts val="1800"/>
              </a:spcAft>
              <a:tabLst>
                <a:tab pos="1879600" algn="l"/>
              </a:tabLst>
            </a:pPr>
            <a:r>
              <a:rPr lang="en-US" sz="1200" b="1" dirty="0">
                <a:solidFill>
                  <a:srgbClr val="000000"/>
                </a:solidFill>
                <a:latin typeface="Aptos Narrow" panose="020F0502020204030204" pitchFamily="34" charset="0"/>
                <a:ea typeface="Open Sans" panose="020B0606030504020204" pitchFamily="34" charset="0"/>
                <a:cs typeface="Open Sans" panose="020B0606030504020204" pitchFamily="34" charset="0"/>
              </a:rPr>
              <a:t>End Show</a:t>
            </a:r>
          </a:p>
        </p:txBody>
      </p:sp>
      <p:cxnSp>
        <p:nvCxnSpPr>
          <p:cNvPr id="6" name="Straight Connector 5">
            <a:extLst>
              <a:ext uri="{FF2B5EF4-FFF2-40B4-BE49-F238E27FC236}">
                <a16:creationId xmlns:a16="http://schemas.microsoft.com/office/drawing/2014/main" id="{E7FE1340-6730-EEBB-11FD-0F1BC9D8B707}"/>
              </a:ext>
            </a:extLst>
          </p:cNvPr>
          <p:cNvCxnSpPr/>
          <p:nvPr/>
        </p:nvCxnSpPr>
        <p:spPr>
          <a:xfrm>
            <a:off x="2945710" y="1456103"/>
            <a:ext cx="2160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7C592DA-AE53-B1EA-B14B-8B06EA61892E}"/>
              </a:ext>
            </a:extLst>
          </p:cNvPr>
          <p:cNvCxnSpPr/>
          <p:nvPr/>
        </p:nvCxnSpPr>
        <p:spPr>
          <a:xfrm>
            <a:off x="2945710" y="2688003"/>
            <a:ext cx="2160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EF228AF-DFB1-A562-61EA-AE3B60EBB776}"/>
              </a:ext>
            </a:extLst>
          </p:cNvPr>
          <p:cNvCxnSpPr/>
          <p:nvPr/>
        </p:nvCxnSpPr>
        <p:spPr>
          <a:xfrm>
            <a:off x="2945710" y="3541284"/>
            <a:ext cx="2160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778C7BD-E519-BEF4-CD4A-FD4B0EB7FF71}"/>
              </a:ext>
            </a:extLst>
          </p:cNvPr>
          <p:cNvCxnSpPr/>
          <p:nvPr/>
        </p:nvCxnSpPr>
        <p:spPr>
          <a:xfrm>
            <a:off x="2945710" y="4392184"/>
            <a:ext cx="2160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53091C8-4063-0EC1-B69B-2AFDF8FC3D67}"/>
              </a:ext>
            </a:extLst>
          </p:cNvPr>
          <p:cNvCxnSpPr/>
          <p:nvPr/>
        </p:nvCxnSpPr>
        <p:spPr>
          <a:xfrm>
            <a:off x="2945710" y="4798584"/>
            <a:ext cx="2160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3A966AE-FAB6-04C7-60BE-3C72B92F96C0}"/>
              </a:ext>
            </a:extLst>
          </p:cNvPr>
          <p:cNvSpPr/>
          <p:nvPr/>
        </p:nvSpPr>
        <p:spPr>
          <a:xfrm>
            <a:off x="2958410" y="1473200"/>
            <a:ext cx="2160000" cy="396000"/>
          </a:xfrm>
          <a:prstGeom prst="rect">
            <a:avLst/>
          </a:prstGeom>
          <a:solidFill>
            <a:srgbClr val="000000">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Isosceles Triangle 18">
            <a:extLst>
              <a:ext uri="{FF2B5EF4-FFF2-40B4-BE49-F238E27FC236}">
                <a16:creationId xmlns:a16="http://schemas.microsoft.com/office/drawing/2014/main" id="{CA09CF8E-F408-3063-142A-49495579F5F1}"/>
              </a:ext>
            </a:extLst>
          </p:cNvPr>
          <p:cNvSpPr/>
          <p:nvPr/>
        </p:nvSpPr>
        <p:spPr>
          <a:xfrm rot="10800000">
            <a:off x="4056926" y="5260607"/>
            <a:ext cx="365590" cy="286784"/>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135C2AC7-F4D7-7026-E4A3-D0CF53687E90}"/>
              </a:ext>
            </a:extLst>
          </p:cNvPr>
          <p:cNvSpPr/>
          <p:nvPr/>
        </p:nvSpPr>
        <p:spPr>
          <a:xfrm rot="10800000">
            <a:off x="3968340" y="5126566"/>
            <a:ext cx="540000" cy="390018"/>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0199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745D907-F176-CB3A-46C6-1C453CF82F84}"/>
              </a:ext>
            </a:extLst>
          </p:cNvPr>
          <p:cNvSpPr>
            <a:spLocks noGrp="1"/>
          </p:cNvSpPr>
          <p:nvPr>
            <p:ph type="title"/>
          </p:nvPr>
        </p:nvSpPr>
        <p:spPr>
          <a:xfrm>
            <a:off x="5664200" y="915988"/>
            <a:ext cx="5689600" cy="1073150"/>
          </a:xfrm>
        </p:spPr>
        <p:txBody>
          <a:bodyPr/>
          <a:lstStyle/>
          <a:p>
            <a:r>
              <a:rPr lang="da-DK" sz="1400" b="1" dirty="0">
                <a:solidFill>
                  <a:srgbClr val="000000"/>
                </a:solidFill>
              </a:rPr>
              <a:t>Tarmtømning</a:t>
            </a:r>
            <a:br>
              <a:rPr lang="da-DK" sz="1400" b="1" dirty="0"/>
            </a:br>
            <a:r>
              <a:rPr lang="da-DK" b="1" dirty="0"/>
              <a:t>4.1 Tømning</a:t>
            </a:r>
          </a:p>
        </p:txBody>
      </p:sp>
      <p:sp>
        <p:nvSpPr>
          <p:cNvPr id="11" name="Content Placeholder 10">
            <a:extLst>
              <a:ext uri="{FF2B5EF4-FFF2-40B4-BE49-F238E27FC236}">
                <a16:creationId xmlns:a16="http://schemas.microsoft.com/office/drawing/2014/main" id="{6A3E77B6-B25B-3693-CB5E-28967E579970}"/>
              </a:ext>
            </a:extLst>
          </p:cNvPr>
          <p:cNvSpPr>
            <a:spLocks noGrp="1"/>
          </p:cNvSpPr>
          <p:nvPr>
            <p:ph idx="1"/>
          </p:nvPr>
        </p:nvSpPr>
        <p:spPr>
          <a:xfrm>
            <a:off x="5664200" y="2276474"/>
            <a:ext cx="5689598" cy="3924301"/>
          </a:xfrm>
        </p:spPr>
        <p:txBody>
          <a:bodyPr>
            <a:noAutofit/>
          </a:bodyPr>
          <a:lstStyle/>
          <a:p>
            <a:pPr marL="0" indent="0">
              <a:buNone/>
            </a:pPr>
            <a:r>
              <a:rPr lang="da-DK" dirty="0"/>
              <a:t>Undersøg årsagerne bag tarmtømningsproblemerne.</a:t>
            </a:r>
          </a:p>
          <a:p>
            <a:pPr marL="0" indent="0">
              <a:buNone/>
            </a:pPr>
            <a:r>
              <a:rPr lang="da-DK" dirty="0"/>
              <a:t>Lider patienten af ​​forstoppelse, fækal inkontinens eller begge dele?</a:t>
            </a:r>
          </a:p>
          <a:p>
            <a:pPr marL="0" indent="0">
              <a:buNone/>
            </a:pPr>
            <a:r>
              <a:rPr lang="da-DK" dirty="0"/>
              <a:t>Sørg for en god tarmtømningsrutine.</a:t>
            </a:r>
          </a:p>
          <a:p>
            <a:pPr marL="0" indent="0">
              <a:buNone/>
            </a:pPr>
            <a:r>
              <a:rPr lang="da-DK" dirty="0"/>
              <a:t>Normal afføring: 3 gange om dagen til 3 gange om ugen.</a:t>
            </a:r>
          </a:p>
          <a:p>
            <a:pPr marL="0" indent="0">
              <a:buNone/>
            </a:pPr>
            <a:r>
              <a:rPr lang="da-DK" dirty="0"/>
              <a:t>Husk at gennemgå toiletpositionen - brug en fodskammel til at hæve benene og ændre vinkel.</a:t>
            </a:r>
            <a:endParaRPr lang="en-US" dirty="0"/>
          </a:p>
        </p:txBody>
      </p:sp>
      <p:pic>
        <p:nvPicPr>
          <p:cNvPr id="13" name="Picture Placeholder 12">
            <a:extLst>
              <a:ext uri="{FF2B5EF4-FFF2-40B4-BE49-F238E27FC236}">
                <a16:creationId xmlns:a16="http://schemas.microsoft.com/office/drawing/2014/main" id="{5A01060B-EF90-CB6E-EBF0-ED3CA98D681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8179" r="8179"/>
          <a:stretch/>
        </p:blipFill>
        <p:spPr>
          <a:xfrm flipH="1">
            <a:off x="839788" y="915988"/>
            <a:ext cx="4176712" cy="5284787"/>
          </a:xfrm>
        </p:spPr>
      </p:pic>
      <p:pic>
        <p:nvPicPr>
          <p:cNvPr id="2" name="Graphic 7">
            <a:hlinkClick r:id="" action="ppaction://hlinkshowjump?jump=nextslide"/>
            <a:extLst>
              <a:ext uri="{FF2B5EF4-FFF2-40B4-BE49-F238E27FC236}">
                <a16:creationId xmlns:a16="http://schemas.microsoft.com/office/drawing/2014/main" id="{C36D5D58-D887-30F5-D0AD-3DFCF02F80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4" name="Graphic 9">
            <a:hlinkClick r:id="rId5" action="ppaction://hlinksldjump"/>
            <a:extLst>
              <a:ext uri="{FF2B5EF4-FFF2-40B4-BE49-F238E27FC236}">
                <a16:creationId xmlns:a16="http://schemas.microsoft.com/office/drawing/2014/main" id="{CFD2EB43-DF1B-A48E-40E6-42FBC72675E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6" name="Graphic 6">
            <a:hlinkClick r:id="" action="ppaction://hlinkshowjump?jump=previousslide"/>
            <a:extLst>
              <a:ext uri="{FF2B5EF4-FFF2-40B4-BE49-F238E27FC236}">
                <a16:creationId xmlns:a16="http://schemas.microsoft.com/office/drawing/2014/main" id="{DA09A4E1-2CB5-CCF4-E080-BC298F6444E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1124904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E550A-A842-4F93-F054-B59522E3F0F2}"/>
              </a:ext>
            </a:extLst>
          </p:cNvPr>
          <p:cNvSpPr>
            <a:spLocks noGrp="1"/>
          </p:cNvSpPr>
          <p:nvPr>
            <p:ph type="title"/>
          </p:nvPr>
        </p:nvSpPr>
        <p:spPr>
          <a:xfrm>
            <a:off x="838200" y="916343"/>
            <a:ext cx="10515600" cy="1072795"/>
          </a:xfrm>
        </p:spPr>
        <p:txBody>
          <a:bodyPr/>
          <a:lstStyle/>
          <a:p>
            <a:r>
              <a:rPr lang="da-DK" sz="1400" b="1" dirty="0">
                <a:solidFill>
                  <a:srgbClr val="000000"/>
                </a:solidFill>
              </a:rPr>
              <a:t>Tarmt</a:t>
            </a:r>
            <a:r>
              <a:rPr lang="da-DK" sz="1400" b="1" dirty="0"/>
              <a:t>ømning</a:t>
            </a:r>
            <a:br>
              <a:rPr lang="da-DK" b="1" dirty="0"/>
            </a:br>
            <a:r>
              <a:rPr lang="da-DK" b="1" dirty="0"/>
              <a:t>4.2 Tarmtømning – faktorer at overveje</a:t>
            </a:r>
          </a:p>
        </p:txBody>
      </p:sp>
      <p:sp>
        <p:nvSpPr>
          <p:cNvPr id="3" name="Content Placeholder 2">
            <a:extLst>
              <a:ext uri="{FF2B5EF4-FFF2-40B4-BE49-F238E27FC236}">
                <a16:creationId xmlns:a16="http://schemas.microsoft.com/office/drawing/2014/main" id="{A47BBDC3-2F7B-A123-D4BA-782E74421238}"/>
              </a:ext>
            </a:extLst>
          </p:cNvPr>
          <p:cNvSpPr>
            <a:spLocks noGrp="1"/>
          </p:cNvSpPr>
          <p:nvPr>
            <p:ph idx="1"/>
          </p:nvPr>
        </p:nvSpPr>
        <p:spPr>
          <a:xfrm>
            <a:off x="838200" y="2292189"/>
            <a:ext cx="5689601" cy="3924301"/>
          </a:xfrm>
        </p:spPr>
        <p:txBody>
          <a:bodyPr vert="horz" lIns="0" tIns="0" rIns="0" bIns="0" rtlCol="0" anchor="t">
            <a:noAutofit/>
          </a:bodyPr>
          <a:lstStyle/>
          <a:p>
            <a:pPr marL="0" indent="0">
              <a:lnSpc>
                <a:spcPct val="100000"/>
              </a:lnSpc>
              <a:buNone/>
            </a:pPr>
            <a:r>
              <a:rPr lang="en" b="1" dirty="0"/>
              <a:t>Forstoppelse</a:t>
            </a:r>
            <a:r>
              <a:rPr lang="en" dirty="0"/>
              <a:t> </a:t>
            </a:r>
            <a:r>
              <a:rPr lang="da-DK" dirty="0"/>
              <a:t>fører til pres på blæren og urinrøret, </a:t>
            </a:r>
            <a:r>
              <a:rPr lang="sv-SE" dirty="0"/>
              <a:t>hvilket </a:t>
            </a:r>
            <a:r>
              <a:rPr lang="da-DK" dirty="0"/>
              <a:t>påvirker</a:t>
            </a:r>
            <a:r>
              <a:rPr lang="sv-SE" dirty="0"/>
              <a:t> funktionen. Både urinens </a:t>
            </a:r>
            <a:r>
              <a:rPr lang="da-DK" dirty="0"/>
              <a:t>opbevarings-</a:t>
            </a:r>
            <a:r>
              <a:rPr lang="sv-SE" dirty="0"/>
              <a:t> og </a:t>
            </a:r>
            <a:r>
              <a:rPr lang="da-DK" dirty="0"/>
              <a:t>tømningskapacitet</a:t>
            </a:r>
            <a:r>
              <a:rPr lang="sv-SE" dirty="0"/>
              <a:t> </a:t>
            </a:r>
            <a:r>
              <a:rPr lang="da-DK" dirty="0"/>
              <a:t>forringes</a:t>
            </a:r>
            <a:r>
              <a:rPr lang="sv-SE" dirty="0"/>
              <a:t>.</a:t>
            </a:r>
            <a:endParaRPr lang="en" dirty="0"/>
          </a:p>
          <a:p>
            <a:pPr marL="0" indent="0">
              <a:lnSpc>
                <a:spcPct val="100000"/>
              </a:lnSpc>
              <a:buNone/>
            </a:pPr>
            <a:r>
              <a:rPr lang="da-DK" dirty="0"/>
              <a:t>Mindst to kriterier er nødvendige for at definere det som forstoppelse (ROME IV-kriterier):</a:t>
            </a:r>
          </a:p>
          <a:p>
            <a:pPr>
              <a:lnSpc>
                <a:spcPct val="100000"/>
              </a:lnSpc>
            </a:pPr>
            <a:r>
              <a:rPr lang="da-DK" dirty="0"/>
              <a:t>Afføring mindre end tre gange om ugen.</a:t>
            </a:r>
          </a:p>
          <a:p>
            <a:pPr>
              <a:lnSpc>
                <a:spcPct val="100000"/>
              </a:lnSpc>
            </a:pPr>
            <a:r>
              <a:rPr lang="da-DK" dirty="0"/>
              <a:t>Hård afføring oftere end 1/4 af afføringen.</a:t>
            </a:r>
          </a:p>
          <a:p>
            <a:pPr>
              <a:lnSpc>
                <a:spcPct val="100000"/>
              </a:lnSpc>
            </a:pPr>
            <a:r>
              <a:rPr lang="da-DK" dirty="0"/>
              <a:t>Kramper oftere end 1/4 af afføringen.</a:t>
            </a:r>
          </a:p>
          <a:p>
            <a:pPr>
              <a:lnSpc>
                <a:spcPct val="100000"/>
              </a:lnSpc>
            </a:pPr>
            <a:r>
              <a:rPr lang="da-DK" dirty="0"/>
              <a:t>Følelse af ufuldstændig tømning oftere </a:t>
            </a:r>
            <a:br>
              <a:rPr lang="da-DK" dirty="0"/>
            </a:br>
            <a:r>
              <a:rPr lang="da-DK" dirty="0"/>
              <a:t>end 1/4 af afføringen.</a:t>
            </a:r>
          </a:p>
          <a:p>
            <a:pPr marL="0" indent="0">
              <a:lnSpc>
                <a:spcPct val="100000"/>
              </a:lnSpc>
              <a:buNone/>
            </a:pPr>
            <a:r>
              <a:rPr lang="da-DK" dirty="0"/>
              <a:t>Komplet liste i noter.</a:t>
            </a:r>
            <a:endParaRPr lang="en" dirty="0"/>
          </a:p>
        </p:txBody>
      </p:sp>
      <p:sp>
        <p:nvSpPr>
          <p:cNvPr id="5" name="TextBox 4">
            <a:extLst>
              <a:ext uri="{FF2B5EF4-FFF2-40B4-BE49-F238E27FC236}">
                <a16:creationId xmlns:a16="http://schemas.microsoft.com/office/drawing/2014/main" id="{FA021C8C-33D6-D40F-5AE3-C810741AE70F}"/>
              </a:ext>
            </a:extLst>
          </p:cNvPr>
          <p:cNvSpPr txBox="1"/>
          <p:nvPr/>
        </p:nvSpPr>
        <p:spPr>
          <a:xfrm>
            <a:off x="7077297" y="2292189"/>
            <a:ext cx="4274916" cy="3685624"/>
          </a:xfrm>
          <a:prstGeom prst="rect">
            <a:avLst/>
          </a:prstGeom>
          <a:noFill/>
        </p:spPr>
        <p:txBody>
          <a:bodyPr wrap="square" lIns="0" tIns="0" rIns="0" bIns="0">
            <a:spAutoFit/>
          </a:bodyPr>
          <a:lstStyle/>
          <a:p>
            <a:pPr marL="0" indent="0">
              <a:buNone/>
            </a:pPr>
            <a:r>
              <a:rPr lang="en" sz="2000" b="1" dirty="0">
                <a:solidFill>
                  <a:srgbClr val="000000"/>
                </a:solidFill>
              </a:rPr>
              <a:t>Fækal lækage</a:t>
            </a:r>
            <a:endParaRPr lang="sv-SE" sz="2000" dirty="0">
              <a:solidFill>
                <a:srgbClr val="000000"/>
              </a:solidFill>
            </a:endParaRPr>
          </a:p>
          <a:p>
            <a:pPr marL="0" indent="0">
              <a:spcAft>
                <a:spcPts val="600"/>
              </a:spcAft>
              <a:buNone/>
            </a:pPr>
            <a:r>
              <a:rPr lang="en" sz="2000" dirty="0">
                <a:solidFill>
                  <a:srgbClr val="000000"/>
                </a:solidFill>
              </a:rPr>
              <a:t>Der er 3 klassifikationer af </a:t>
            </a:r>
            <a:br>
              <a:rPr lang="en" sz="2000" dirty="0">
                <a:solidFill>
                  <a:srgbClr val="000000"/>
                </a:solidFill>
              </a:rPr>
            </a:br>
            <a:r>
              <a:rPr lang="da-DK" sz="2000" dirty="0">
                <a:solidFill>
                  <a:srgbClr val="000000"/>
                </a:solidFill>
              </a:rPr>
              <a:t>fækal</a:t>
            </a:r>
            <a:r>
              <a:rPr lang="en" sz="2000" dirty="0">
                <a:solidFill>
                  <a:srgbClr val="000000"/>
                </a:solidFill>
              </a:rPr>
              <a:t> inkontinens-symptomer:</a:t>
            </a:r>
            <a:endParaRPr lang="sv-SE" sz="2000" dirty="0">
              <a:solidFill>
                <a:srgbClr val="000000"/>
              </a:solidFill>
            </a:endParaRPr>
          </a:p>
          <a:p>
            <a:pPr marL="701675" lvl="2" indent="-342900">
              <a:spcBef>
                <a:spcPts val="500"/>
              </a:spcBef>
              <a:buFont typeface="+mj-lt"/>
              <a:buAutoNum type="arabicPeriod"/>
            </a:pPr>
            <a:r>
              <a:rPr lang="en" b="1" dirty="0">
                <a:solidFill>
                  <a:srgbClr val="000000"/>
                </a:solidFill>
              </a:rPr>
              <a:t>Passiv inkontinens: </a:t>
            </a:r>
            <a:r>
              <a:rPr lang="da-DK" dirty="0">
                <a:solidFill>
                  <a:srgbClr val="000000"/>
                </a:solidFill>
              </a:rPr>
              <a:t>defineret som ufrivillig tømning af tarmene uden forudgående følelse af trang eller behov for afføring.</a:t>
            </a:r>
          </a:p>
          <a:p>
            <a:pPr marL="701675" lvl="2" indent="-342900">
              <a:spcBef>
                <a:spcPts val="500"/>
              </a:spcBef>
              <a:buFont typeface="+mj-lt"/>
              <a:buAutoNum type="arabicPeriod"/>
            </a:pPr>
            <a:r>
              <a:rPr lang="da-DK" b="1" dirty="0">
                <a:solidFill>
                  <a:srgbClr val="000000"/>
                </a:solidFill>
              </a:rPr>
              <a:t>Urgeinkontinens</a:t>
            </a:r>
            <a:r>
              <a:rPr lang="da-DK" dirty="0">
                <a:solidFill>
                  <a:srgbClr val="000000"/>
                </a:solidFill>
              </a:rPr>
              <a:t>: defineret som ufrivillig tømning af tarmen på trods af forsøg på at tilbageholde afføring.</a:t>
            </a:r>
          </a:p>
          <a:p>
            <a:pPr marL="701675" lvl="2" indent="-342900">
              <a:spcBef>
                <a:spcPts val="500"/>
              </a:spcBef>
              <a:buFont typeface="+mj-lt"/>
              <a:buAutoNum type="arabicPeriod"/>
            </a:pPr>
            <a:r>
              <a:rPr lang="da-DK" b="1" dirty="0">
                <a:solidFill>
                  <a:srgbClr val="000000"/>
                </a:solidFill>
              </a:rPr>
              <a:t>Blandet inkontinens: </a:t>
            </a:r>
            <a:r>
              <a:rPr lang="da-DK" dirty="0">
                <a:solidFill>
                  <a:srgbClr val="000000"/>
                </a:solidFill>
              </a:rPr>
              <a:t>defineret som både passive og trangsymptomer.</a:t>
            </a:r>
            <a:endParaRPr lang="en" dirty="0">
              <a:solidFill>
                <a:srgbClr val="000000"/>
              </a:solidFill>
              <a:cs typeface="Calibri"/>
            </a:endParaRPr>
          </a:p>
        </p:txBody>
      </p:sp>
    </p:spTree>
    <p:extLst>
      <p:ext uri="{BB962C8B-B14F-4D97-AF65-F5344CB8AC3E}">
        <p14:creationId xmlns:p14="http://schemas.microsoft.com/office/powerpoint/2010/main" val="2319149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Title">
            <a:extLst>
              <a:ext uri="{FF2B5EF4-FFF2-40B4-BE49-F238E27FC236}">
                <a16:creationId xmlns:a16="http://schemas.microsoft.com/office/drawing/2014/main" id="{601FF370-072D-2242-969B-CDD0C673BA87}"/>
              </a:ext>
            </a:extLst>
          </p:cNvPr>
          <p:cNvSpPr>
            <a:spLocks noGrp="1"/>
          </p:cNvSpPr>
          <p:nvPr>
            <p:ph type="title"/>
          </p:nvPr>
        </p:nvSpPr>
        <p:spPr>
          <a:xfrm>
            <a:off x="5674159" y="916343"/>
            <a:ext cx="5689599" cy="1072795"/>
          </a:xfrm>
        </p:spPr>
        <p:txBody>
          <a:bodyPr>
            <a:noAutofit/>
          </a:bodyPr>
          <a:lstStyle/>
          <a:p>
            <a:r>
              <a:rPr lang="en-US" sz="1400" b="1" dirty="0" err="1">
                <a:solidFill>
                  <a:srgbClr val="000000"/>
                </a:solidFill>
              </a:rPr>
              <a:t>Tarmtømning</a:t>
            </a:r>
            <a:br>
              <a:rPr lang="en-US" b="1" dirty="0"/>
            </a:br>
            <a:r>
              <a:rPr lang="en-US" b="1" dirty="0"/>
              <a:t>4.3 </a:t>
            </a:r>
            <a:r>
              <a:rPr lang="da-DK" b="1" dirty="0"/>
              <a:t>Tarmtømning– materiale</a:t>
            </a:r>
          </a:p>
        </p:txBody>
      </p:sp>
      <p:sp>
        <p:nvSpPr>
          <p:cNvPr id="3" name="Text">
            <a:extLst>
              <a:ext uri="{FF2B5EF4-FFF2-40B4-BE49-F238E27FC236}">
                <a16:creationId xmlns:a16="http://schemas.microsoft.com/office/drawing/2014/main" id="{89FFAF22-E018-5351-760E-C346236A7099}"/>
              </a:ext>
            </a:extLst>
          </p:cNvPr>
          <p:cNvSpPr>
            <a:spLocks noGrp="1"/>
          </p:cNvSpPr>
          <p:nvPr>
            <p:ph idx="1"/>
          </p:nvPr>
        </p:nvSpPr>
        <p:spPr>
          <a:xfrm>
            <a:off x="5674160" y="2276474"/>
            <a:ext cx="2700000" cy="1899351"/>
          </a:xfrm>
        </p:spPr>
        <p:txBody>
          <a:bodyPr vert="horz" lIns="0" tIns="0" rIns="0" bIns="0" rtlCol="0" anchor="t">
            <a:noAutofit/>
          </a:bodyPr>
          <a:lstStyle/>
          <a:p>
            <a:pPr marL="0" indent="0">
              <a:buNone/>
            </a:pPr>
            <a:r>
              <a:rPr lang="en" b="1" dirty="0"/>
              <a:t>Tarmdagbog</a:t>
            </a:r>
          </a:p>
          <a:p>
            <a:pPr marL="0" indent="0">
              <a:buNone/>
            </a:pPr>
            <a:r>
              <a:rPr lang="da-DK" dirty="0"/>
              <a:t>En tarmdagbog kan være et godt værktøj til en indledende undersøgelse.</a:t>
            </a:r>
            <a:endParaRPr lang="en-US" dirty="0"/>
          </a:p>
        </p:txBody>
      </p:sp>
      <p:sp>
        <p:nvSpPr>
          <p:cNvPr id="5" name="Linked button">
            <a:hlinkClick r:id="rId3"/>
            <a:extLst>
              <a:ext uri="{FF2B5EF4-FFF2-40B4-BE49-F238E27FC236}">
                <a16:creationId xmlns:a16="http://schemas.microsoft.com/office/drawing/2014/main" id="{AD566E81-2169-39A1-EBAB-BFD5D680D05F}"/>
              </a:ext>
            </a:extLst>
          </p:cNvPr>
          <p:cNvSpPr/>
          <p:nvPr/>
        </p:nvSpPr>
        <p:spPr>
          <a:xfrm>
            <a:off x="5674158" y="4831550"/>
            <a:ext cx="5678054"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en-US" sz="1400" dirty="0"/>
              <a:t>Download </a:t>
            </a:r>
            <a:r>
              <a:rPr lang="da-DK" sz="1400" dirty="0"/>
              <a:t>tarmdagboge</a:t>
            </a:r>
            <a:r>
              <a:rPr lang="en-US" sz="1400" dirty="0"/>
              <a:t>n</a:t>
            </a:r>
          </a:p>
        </p:txBody>
      </p:sp>
      <p:sp>
        <p:nvSpPr>
          <p:cNvPr id="22" name="TextBox 21">
            <a:extLst>
              <a:ext uri="{FF2B5EF4-FFF2-40B4-BE49-F238E27FC236}">
                <a16:creationId xmlns:a16="http://schemas.microsoft.com/office/drawing/2014/main" id="{D0678D3B-F666-5BD8-6716-2523BD6E6967}"/>
              </a:ext>
            </a:extLst>
          </p:cNvPr>
          <p:cNvSpPr txBox="1"/>
          <p:nvPr/>
        </p:nvSpPr>
        <p:spPr>
          <a:xfrm>
            <a:off x="8652212" y="2276475"/>
            <a:ext cx="2700000" cy="1938992"/>
          </a:xfrm>
          <a:prstGeom prst="rect">
            <a:avLst/>
          </a:prstGeom>
          <a:noFill/>
        </p:spPr>
        <p:txBody>
          <a:bodyPr wrap="square" lIns="0" tIns="0" rIns="0" bIns="0">
            <a:spAutoFit/>
          </a:bodyPr>
          <a:lstStyle/>
          <a:p>
            <a:pPr marL="0" indent="0">
              <a:buNone/>
            </a:pPr>
            <a:r>
              <a:rPr lang="en" b="1" dirty="0">
                <a:solidFill>
                  <a:srgbClr val="000000"/>
                </a:solidFill>
              </a:rPr>
              <a:t>Bristol-skalaen</a:t>
            </a:r>
          </a:p>
          <a:p>
            <a:pPr marL="0" indent="0">
              <a:buNone/>
            </a:pPr>
            <a:r>
              <a:rPr lang="da-DK" dirty="0">
                <a:solidFill>
                  <a:srgbClr val="000000"/>
                </a:solidFill>
              </a:rPr>
              <a:t>Brug Bristol-skalaen til at lette diskussionen med patienten, og estimér om problemerne hovedsageligt er forstoppelse af fækal inkontinens</a:t>
            </a:r>
            <a:endParaRPr lang="en" dirty="0">
              <a:solidFill>
                <a:srgbClr val="000000"/>
              </a:solidFill>
            </a:endParaRPr>
          </a:p>
        </p:txBody>
      </p:sp>
      <p:pic>
        <p:nvPicPr>
          <p:cNvPr id="23" name="Graphic 22">
            <a:extLst>
              <a:ext uri="{FF2B5EF4-FFF2-40B4-BE49-F238E27FC236}">
                <a16:creationId xmlns:a16="http://schemas.microsoft.com/office/drawing/2014/main" id="{809F48A2-688B-56E0-6A6D-3149ABCF62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43247" y="4909789"/>
            <a:ext cx="203521" cy="203521"/>
          </a:xfrm>
          <a:prstGeom prst="rect">
            <a:avLst/>
          </a:prstGeom>
        </p:spPr>
      </p:pic>
      <p:pic>
        <p:nvPicPr>
          <p:cNvPr id="31" name="Picture Placeholder 30" descr="A paper with text on it&#10;&#10;Description automatically generated">
            <a:extLst>
              <a:ext uri="{FF2B5EF4-FFF2-40B4-BE49-F238E27FC236}">
                <a16:creationId xmlns:a16="http://schemas.microsoft.com/office/drawing/2014/main" id="{D4441112-D7C4-BB4C-B0A8-7CE4293C6721}"/>
              </a:ext>
            </a:extLst>
          </p:cNvPr>
          <p:cNvPicPr>
            <a:picLocks noGrp="1" noChangeAspect="1"/>
          </p:cNvPicPr>
          <p:nvPr>
            <p:ph type="pic" sz="quarter" idx="10"/>
          </p:nvPr>
        </p:nvPicPr>
        <p:blipFill rotWithShape="1">
          <a:blip r:embed="rId6">
            <a:extLst>
              <a:ext uri="{28A0092B-C50C-407E-A947-70E740481C1C}">
                <a14:useLocalDpi xmlns:a14="http://schemas.microsoft.com/office/drawing/2010/main" val="0"/>
              </a:ext>
            </a:extLst>
          </a:blip>
          <a:srcRect l="16379" r="16379"/>
          <a:stretch/>
        </p:blipFill>
        <p:spPr>
          <a:xfrm>
            <a:off x="839788" y="915988"/>
            <a:ext cx="4211636" cy="5284787"/>
          </a:xfrm>
        </p:spPr>
      </p:pic>
      <p:pic>
        <p:nvPicPr>
          <p:cNvPr id="4" name="Graphic 7">
            <a:hlinkClick r:id="" action="ppaction://hlinkshowjump?jump=nextslide"/>
            <a:extLst>
              <a:ext uri="{FF2B5EF4-FFF2-40B4-BE49-F238E27FC236}">
                <a16:creationId xmlns:a16="http://schemas.microsoft.com/office/drawing/2014/main" id="{467BDB08-CF99-BD1C-32B9-72B121D03C4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8" name="Graphic 9">
            <a:hlinkClick r:id="rId8" action="ppaction://hlinksldjump"/>
            <a:extLst>
              <a:ext uri="{FF2B5EF4-FFF2-40B4-BE49-F238E27FC236}">
                <a16:creationId xmlns:a16="http://schemas.microsoft.com/office/drawing/2014/main" id="{275F20B6-D732-8A91-AAA0-2F6165F7599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13" name="Graphic 6">
            <a:hlinkClick r:id="" action="ppaction://hlinkshowjump?jump=previousslide"/>
            <a:extLst>
              <a:ext uri="{FF2B5EF4-FFF2-40B4-BE49-F238E27FC236}">
                <a16:creationId xmlns:a16="http://schemas.microsoft.com/office/drawing/2014/main" id="{486B8A5F-9170-6BCB-7802-71848B6D604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12822684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8CC6908B-BCF4-69A7-034F-CF3682D38E22}"/>
              </a:ext>
            </a:extLst>
          </p:cNvPr>
          <p:cNvSpPr>
            <a:spLocks noGrp="1"/>
          </p:cNvSpPr>
          <p:nvPr>
            <p:ph type="pic" sz="quarter" idx="10"/>
          </p:nvPr>
        </p:nvSpPr>
        <p:spPr>
          <a:xfrm>
            <a:off x="839788" y="915988"/>
            <a:ext cx="5828969" cy="5284787"/>
          </a:xfrm>
          <a:solidFill>
            <a:schemeClr val="bg1">
              <a:lumMod val="95000"/>
            </a:schemeClr>
          </a:solidFill>
        </p:spPr>
        <p:txBody>
          <a:bodyPr/>
          <a:lstStyle/>
          <a:p>
            <a:r>
              <a:rPr lang="en-SE" dirty="0"/>
              <a:t> </a:t>
            </a:r>
          </a:p>
        </p:txBody>
      </p:sp>
      <p:sp>
        <p:nvSpPr>
          <p:cNvPr id="2" name="Linked button">
            <a:hlinkClick r:id="rId3"/>
            <a:extLst>
              <a:ext uri="{FF2B5EF4-FFF2-40B4-BE49-F238E27FC236}">
                <a16:creationId xmlns:a16="http://schemas.microsoft.com/office/drawing/2014/main" id="{BBB3C03B-5EFB-0924-E1BA-09B8D9D079EF}"/>
              </a:ext>
            </a:extLst>
          </p:cNvPr>
          <p:cNvSpPr/>
          <p:nvPr/>
        </p:nvSpPr>
        <p:spPr>
          <a:xfrm>
            <a:off x="1358828" y="5449397"/>
            <a:ext cx="2005869"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da-DK" sz="1400" dirty="0"/>
              <a:t>Læs mere</a:t>
            </a:r>
          </a:p>
        </p:txBody>
      </p:sp>
      <p:grpSp>
        <p:nvGrpSpPr>
          <p:cNvPr id="3" name="Group 2">
            <a:extLst>
              <a:ext uri="{FF2B5EF4-FFF2-40B4-BE49-F238E27FC236}">
                <a16:creationId xmlns:a16="http://schemas.microsoft.com/office/drawing/2014/main" id="{A22DC00C-9667-10DE-B44D-F5573E6D3105}"/>
              </a:ext>
            </a:extLst>
          </p:cNvPr>
          <p:cNvGrpSpPr/>
          <p:nvPr/>
        </p:nvGrpSpPr>
        <p:grpSpPr>
          <a:xfrm>
            <a:off x="1182550" y="1460986"/>
            <a:ext cx="2381693" cy="3744363"/>
            <a:chOff x="10230967" y="1382791"/>
            <a:chExt cx="2381693" cy="3744363"/>
          </a:xfrm>
          <a:blipFill dpi="0" rotWithShape="1">
            <a:blip r:embed="rId4">
              <a:extLst>
                <a:ext uri="{28A0092B-C50C-407E-A947-70E740481C1C}">
                  <a14:useLocalDpi xmlns:a14="http://schemas.microsoft.com/office/drawing/2010/main" val="0"/>
                </a:ext>
              </a:extLst>
            </a:blip>
            <a:srcRect/>
            <a:stretch>
              <a:fillRect/>
            </a:stretch>
          </a:blipFill>
          <a:effectLst/>
        </p:grpSpPr>
        <p:pic>
          <p:nvPicPr>
            <p:cNvPr id="7" name="Picture 6">
              <a:extLst>
                <a:ext uri="{FF2B5EF4-FFF2-40B4-BE49-F238E27FC236}">
                  <a16:creationId xmlns:a16="http://schemas.microsoft.com/office/drawing/2014/main" id="{7D49E446-12E3-2F09-55DE-26FE9D596337}"/>
                </a:ext>
              </a:extLst>
            </p:cNvPr>
            <p:cNvPicPr>
              <a:picLocks noChangeAspect="1"/>
            </p:cNvPicPr>
            <p:nvPr/>
          </p:nvPicPr>
          <p:blipFill>
            <a:blip r:embed="rId5">
              <a:extLst>
                <a:ext uri="{28A0092B-C50C-407E-A947-70E740481C1C}">
                  <a14:useLocalDpi xmlns:a14="http://schemas.microsoft.com/office/drawing/2010/main" val="0"/>
                </a:ext>
              </a:extLst>
            </a:blip>
            <a:srcRect t="3696" b="3696"/>
            <a:stretch/>
          </p:blipFill>
          <p:spPr>
            <a:xfrm>
              <a:off x="10230967" y="1382791"/>
              <a:ext cx="2381693" cy="1470429"/>
            </a:xfrm>
            <a:prstGeom prst="roundRect">
              <a:avLst>
                <a:gd name="adj" fmla="val 7482"/>
              </a:avLst>
            </a:prstGeom>
            <a:grpFill/>
          </p:spPr>
        </p:pic>
        <p:sp>
          <p:nvSpPr>
            <p:cNvPr id="9" name="TextBox 8">
              <a:extLst>
                <a:ext uri="{FF2B5EF4-FFF2-40B4-BE49-F238E27FC236}">
                  <a16:creationId xmlns:a16="http://schemas.microsoft.com/office/drawing/2014/main" id="{52DB20F1-6693-5928-EB34-CF9B032C569B}"/>
                </a:ext>
              </a:extLst>
            </p:cNvPr>
            <p:cNvSpPr txBox="1"/>
            <p:nvPr/>
          </p:nvSpPr>
          <p:spPr>
            <a:xfrm>
              <a:off x="10320901" y="2426284"/>
              <a:ext cx="468000" cy="180000"/>
            </a:xfrm>
            <a:prstGeom prst="roundRect">
              <a:avLst/>
            </a:prstGeom>
            <a:grpFill/>
          </p:spPr>
          <p:txBody>
            <a:bodyPr wrap="square" lIns="0" tIns="0" rIns="0" bIns="18000" anchor="ctr" anchorCtr="0">
              <a:noAutofit/>
            </a:bodyPr>
            <a:lstStyle/>
            <a:p>
              <a:pPr algn="ctr">
                <a:spcAft>
                  <a:spcPts val="200"/>
                </a:spcAft>
              </a:pPr>
              <a:r>
                <a:rPr lang="sv-SE" sz="700">
                  <a:solidFill>
                    <a:srgbClr val="000000"/>
                  </a:solidFill>
                  <a:latin typeface="Calibri" panose="020F0502020204030204"/>
                </a:rPr>
                <a:t>ARTICLE</a:t>
              </a:r>
              <a:endParaRPr lang="en-US" sz="1400"/>
            </a:p>
          </p:txBody>
        </p:sp>
        <p:pic>
          <p:nvPicPr>
            <p:cNvPr id="12" name="Picture 11">
              <a:extLst>
                <a:ext uri="{FF2B5EF4-FFF2-40B4-BE49-F238E27FC236}">
                  <a16:creationId xmlns:a16="http://schemas.microsoft.com/office/drawing/2014/main" id="{6CA25EE3-9AC9-353C-6929-98006CDF0DB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407246" y="4654365"/>
              <a:ext cx="180680" cy="369331"/>
            </a:xfrm>
            <a:prstGeom prst="rect">
              <a:avLst/>
            </a:prstGeom>
            <a:grpFill/>
          </p:spPr>
        </p:pic>
        <p:pic>
          <p:nvPicPr>
            <p:cNvPr id="13" name="Picture 12">
              <a:extLst>
                <a:ext uri="{FF2B5EF4-FFF2-40B4-BE49-F238E27FC236}">
                  <a16:creationId xmlns:a16="http://schemas.microsoft.com/office/drawing/2014/main" id="{F173574F-5F9B-E690-DB1E-EC005011B88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254303" y="4791846"/>
              <a:ext cx="158812" cy="158812"/>
            </a:xfrm>
            <a:prstGeom prst="rect">
              <a:avLst/>
            </a:prstGeom>
            <a:grpFill/>
          </p:spPr>
        </p:pic>
        <p:sp>
          <p:nvSpPr>
            <p:cNvPr id="8" name="Freeform: Shape 7">
              <a:extLst>
                <a:ext uri="{FF2B5EF4-FFF2-40B4-BE49-F238E27FC236}">
                  <a16:creationId xmlns:a16="http://schemas.microsoft.com/office/drawing/2014/main" id="{930FB1C7-6ADC-E8C9-4A65-86521B5D8C47}"/>
                </a:ext>
              </a:extLst>
            </p:cNvPr>
            <p:cNvSpPr/>
            <p:nvPr/>
          </p:nvSpPr>
          <p:spPr>
            <a:xfrm>
              <a:off x="10230967" y="2688171"/>
              <a:ext cx="2381693" cy="2438983"/>
            </a:xfrm>
            <a:custGeom>
              <a:avLst/>
              <a:gdLst>
                <a:gd name="connsiteX0" fmla="*/ 0 w 2381693"/>
                <a:gd name="connsiteY0" fmla="*/ 0 h 2438983"/>
                <a:gd name="connsiteX1" fmla="*/ 2381693 w 2381693"/>
                <a:gd name="connsiteY1" fmla="*/ 0 h 2438983"/>
                <a:gd name="connsiteX2" fmla="*/ 2381693 w 2381693"/>
                <a:gd name="connsiteY2" fmla="*/ 354375 h 2438983"/>
                <a:gd name="connsiteX3" fmla="*/ 2381693 w 2381693"/>
                <a:gd name="connsiteY3" fmla="*/ 464462 h 2438983"/>
                <a:gd name="connsiteX4" fmla="*/ 2381693 w 2381693"/>
                <a:gd name="connsiteY4" fmla="*/ 2316839 h 2438983"/>
                <a:gd name="connsiteX5" fmla="*/ 2259549 w 2381693"/>
                <a:gd name="connsiteY5" fmla="*/ 2438983 h 2438983"/>
                <a:gd name="connsiteX6" fmla="*/ 122144 w 2381693"/>
                <a:gd name="connsiteY6" fmla="*/ 2438983 h 2438983"/>
                <a:gd name="connsiteX7" fmla="*/ 0 w 2381693"/>
                <a:gd name="connsiteY7" fmla="*/ 2316839 h 2438983"/>
                <a:gd name="connsiteX8" fmla="*/ 0 w 2381693"/>
                <a:gd name="connsiteY8" fmla="*/ 464462 h 2438983"/>
                <a:gd name="connsiteX9" fmla="*/ 0 w 2381693"/>
                <a:gd name="connsiteY9" fmla="*/ 354375 h 243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693" h="2438983">
                  <a:moveTo>
                    <a:pt x="0" y="0"/>
                  </a:moveTo>
                  <a:lnTo>
                    <a:pt x="2381693" y="0"/>
                  </a:lnTo>
                  <a:lnTo>
                    <a:pt x="2381693" y="354375"/>
                  </a:lnTo>
                  <a:lnTo>
                    <a:pt x="2381693" y="464462"/>
                  </a:lnTo>
                  <a:lnTo>
                    <a:pt x="2381693" y="2316839"/>
                  </a:lnTo>
                  <a:cubicBezTo>
                    <a:pt x="2381693" y="2384297"/>
                    <a:pt x="2327007" y="2438983"/>
                    <a:pt x="2259549" y="2438983"/>
                  </a:cubicBezTo>
                  <a:lnTo>
                    <a:pt x="122144" y="2438983"/>
                  </a:lnTo>
                  <a:cubicBezTo>
                    <a:pt x="54686" y="2438983"/>
                    <a:pt x="0" y="2384297"/>
                    <a:pt x="0" y="2316839"/>
                  </a:cubicBezTo>
                  <a:lnTo>
                    <a:pt x="0" y="464462"/>
                  </a:lnTo>
                  <a:lnTo>
                    <a:pt x="0" y="354375"/>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4" name="Rectangle: Rounded Corners 13">
            <a:extLst>
              <a:ext uri="{FF2B5EF4-FFF2-40B4-BE49-F238E27FC236}">
                <a16:creationId xmlns:a16="http://schemas.microsoft.com/office/drawing/2014/main" id="{9F05A46F-18EE-A413-C326-31C20F12A661}"/>
              </a:ext>
            </a:extLst>
          </p:cNvPr>
          <p:cNvSpPr/>
          <p:nvPr/>
        </p:nvSpPr>
        <p:spPr>
          <a:xfrm>
            <a:off x="1174316" y="1460597"/>
            <a:ext cx="2381693" cy="3744363"/>
          </a:xfrm>
          <a:prstGeom prst="roundRect">
            <a:avLst>
              <a:gd name="adj" fmla="val 4314"/>
            </a:avLst>
          </a:prstGeom>
          <a:noFill/>
          <a:ln w="3175">
            <a:solidFill>
              <a:schemeClr val="bg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inked button">
            <a:hlinkClick r:id="rId8"/>
            <a:extLst>
              <a:ext uri="{FF2B5EF4-FFF2-40B4-BE49-F238E27FC236}">
                <a16:creationId xmlns:a16="http://schemas.microsoft.com/office/drawing/2014/main" id="{CECFCE6E-B11A-878B-55EA-E6A0056F470C}"/>
              </a:ext>
            </a:extLst>
          </p:cNvPr>
          <p:cNvSpPr/>
          <p:nvPr/>
        </p:nvSpPr>
        <p:spPr>
          <a:xfrm>
            <a:off x="4187825" y="5449397"/>
            <a:ext cx="1922113"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da-DK" sz="1400" dirty="0"/>
              <a:t>Læs</a:t>
            </a:r>
            <a:r>
              <a:rPr lang="en-US" sz="1400" dirty="0"/>
              <a:t> mere</a:t>
            </a:r>
          </a:p>
        </p:txBody>
      </p:sp>
      <p:grpSp>
        <p:nvGrpSpPr>
          <p:cNvPr id="16" name="Group 15">
            <a:extLst>
              <a:ext uri="{FF2B5EF4-FFF2-40B4-BE49-F238E27FC236}">
                <a16:creationId xmlns:a16="http://schemas.microsoft.com/office/drawing/2014/main" id="{2B861561-F476-4F6D-4C74-24BBCFE18123}"/>
              </a:ext>
            </a:extLst>
          </p:cNvPr>
          <p:cNvGrpSpPr/>
          <p:nvPr/>
        </p:nvGrpSpPr>
        <p:grpSpPr>
          <a:xfrm>
            <a:off x="3927790" y="1460986"/>
            <a:ext cx="2381693" cy="3744363"/>
            <a:chOff x="10230967" y="1382791"/>
            <a:chExt cx="2381693" cy="3744363"/>
          </a:xfrm>
          <a:effectLst/>
        </p:grpSpPr>
        <p:pic>
          <p:nvPicPr>
            <p:cNvPr id="17" name="Picture 16">
              <a:extLst>
                <a:ext uri="{FF2B5EF4-FFF2-40B4-BE49-F238E27FC236}">
                  <a16:creationId xmlns:a16="http://schemas.microsoft.com/office/drawing/2014/main" id="{C501562C-16A1-2120-E1E0-80061E99E807}"/>
                </a:ext>
              </a:extLst>
            </p:cNvPr>
            <p:cNvPicPr>
              <a:picLocks noChangeAspect="1"/>
            </p:cNvPicPr>
            <p:nvPr/>
          </p:nvPicPr>
          <p:blipFill rotWithShape="1">
            <a:blip r:embed="rId9">
              <a:extLst>
                <a:ext uri="{28A0092B-C50C-407E-A947-70E740481C1C}">
                  <a14:useLocalDpi xmlns:a14="http://schemas.microsoft.com/office/drawing/2010/main" val="0"/>
                </a:ext>
              </a:extLst>
            </a:blip>
            <a:srcRect l="6807" t="7009" r="6807" b="-7009"/>
            <a:stretch/>
          </p:blipFill>
          <p:spPr>
            <a:xfrm>
              <a:off x="10230967" y="1382791"/>
              <a:ext cx="2381693" cy="1470429"/>
            </a:xfrm>
            <a:prstGeom prst="roundRect">
              <a:avLst>
                <a:gd name="adj" fmla="val 7482"/>
              </a:avLst>
            </a:prstGeom>
          </p:spPr>
        </p:pic>
        <p:sp>
          <p:nvSpPr>
            <p:cNvPr id="18" name="Freeform: Shape 17">
              <a:extLst>
                <a:ext uri="{FF2B5EF4-FFF2-40B4-BE49-F238E27FC236}">
                  <a16:creationId xmlns:a16="http://schemas.microsoft.com/office/drawing/2014/main" id="{F5CDCD26-A509-3211-E98E-42A970426FA4}"/>
                </a:ext>
              </a:extLst>
            </p:cNvPr>
            <p:cNvSpPr/>
            <p:nvPr/>
          </p:nvSpPr>
          <p:spPr>
            <a:xfrm>
              <a:off x="10230967" y="2688171"/>
              <a:ext cx="2381693" cy="2438983"/>
            </a:xfrm>
            <a:custGeom>
              <a:avLst/>
              <a:gdLst>
                <a:gd name="connsiteX0" fmla="*/ 0 w 2381693"/>
                <a:gd name="connsiteY0" fmla="*/ 0 h 2438983"/>
                <a:gd name="connsiteX1" fmla="*/ 2381693 w 2381693"/>
                <a:gd name="connsiteY1" fmla="*/ 0 h 2438983"/>
                <a:gd name="connsiteX2" fmla="*/ 2381693 w 2381693"/>
                <a:gd name="connsiteY2" fmla="*/ 354375 h 2438983"/>
                <a:gd name="connsiteX3" fmla="*/ 2381693 w 2381693"/>
                <a:gd name="connsiteY3" fmla="*/ 464462 h 2438983"/>
                <a:gd name="connsiteX4" fmla="*/ 2381693 w 2381693"/>
                <a:gd name="connsiteY4" fmla="*/ 2316839 h 2438983"/>
                <a:gd name="connsiteX5" fmla="*/ 2259549 w 2381693"/>
                <a:gd name="connsiteY5" fmla="*/ 2438983 h 2438983"/>
                <a:gd name="connsiteX6" fmla="*/ 122144 w 2381693"/>
                <a:gd name="connsiteY6" fmla="*/ 2438983 h 2438983"/>
                <a:gd name="connsiteX7" fmla="*/ 0 w 2381693"/>
                <a:gd name="connsiteY7" fmla="*/ 2316839 h 2438983"/>
                <a:gd name="connsiteX8" fmla="*/ 0 w 2381693"/>
                <a:gd name="connsiteY8" fmla="*/ 464462 h 2438983"/>
                <a:gd name="connsiteX9" fmla="*/ 0 w 2381693"/>
                <a:gd name="connsiteY9" fmla="*/ 354375 h 243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693" h="2438983">
                  <a:moveTo>
                    <a:pt x="0" y="0"/>
                  </a:moveTo>
                  <a:lnTo>
                    <a:pt x="2381693" y="0"/>
                  </a:lnTo>
                  <a:lnTo>
                    <a:pt x="2381693" y="354375"/>
                  </a:lnTo>
                  <a:lnTo>
                    <a:pt x="2381693" y="464462"/>
                  </a:lnTo>
                  <a:lnTo>
                    <a:pt x="2381693" y="2316839"/>
                  </a:lnTo>
                  <a:cubicBezTo>
                    <a:pt x="2381693" y="2384297"/>
                    <a:pt x="2327007" y="2438983"/>
                    <a:pt x="2259549" y="2438983"/>
                  </a:cubicBezTo>
                  <a:lnTo>
                    <a:pt x="122144" y="2438983"/>
                  </a:lnTo>
                  <a:cubicBezTo>
                    <a:pt x="54686" y="2438983"/>
                    <a:pt x="0" y="2384297"/>
                    <a:pt x="0" y="2316839"/>
                  </a:cubicBezTo>
                  <a:lnTo>
                    <a:pt x="0" y="464462"/>
                  </a:lnTo>
                  <a:lnTo>
                    <a:pt x="0" y="354375"/>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TextBox 18">
              <a:extLst>
                <a:ext uri="{FF2B5EF4-FFF2-40B4-BE49-F238E27FC236}">
                  <a16:creationId xmlns:a16="http://schemas.microsoft.com/office/drawing/2014/main" id="{70D5C1C2-B671-B8DA-901E-F1C32EC591EF}"/>
                </a:ext>
              </a:extLst>
            </p:cNvPr>
            <p:cNvSpPr txBox="1"/>
            <p:nvPr/>
          </p:nvSpPr>
          <p:spPr>
            <a:xfrm>
              <a:off x="10320901" y="2426284"/>
              <a:ext cx="468000" cy="180000"/>
            </a:xfrm>
            <a:prstGeom prst="roundRect">
              <a:avLst/>
            </a:prstGeom>
            <a:solidFill>
              <a:schemeClr val="bg1"/>
            </a:solidFill>
          </p:spPr>
          <p:txBody>
            <a:bodyPr wrap="square" lIns="0" tIns="0" rIns="0" bIns="18000" anchor="ctr" anchorCtr="0">
              <a:noAutofit/>
            </a:bodyPr>
            <a:lstStyle/>
            <a:p>
              <a:pPr algn="ctr">
                <a:spcAft>
                  <a:spcPts val="200"/>
                </a:spcAft>
              </a:pPr>
              <a:r>
                <a:rPr kumimoji="0" lang="en-US" sz="700" b="0" i="0" u="none" strike="noStrike" kern="1200" cap="none" spc="0" normalizeH="0" baseline="0" noProof="0">
                  <a:ln>
                    <a:noFill/>
                  </a:ln>
                  <a:solidFill>
                    <a:srgbClr val="000000"/>
                  </a:solidFill>
                  <a:effectLst/>
                  <a:uLnTx/>
                  <a:uFillTx/>
                  <a:latin typeface="Calibri" panose="020F0502020204030204"/>
                  <a:ea typeface="+mn-ea"/>
                  <a:cs typeface="+mn-cs"/>
                </a:rPr>
                <a:t>ARTICLE</a:t>
              </a:r>
              <a:endParaRPr lang="en-US" sz="1400"/>
            </a:p>
          </p:txBody>
        </p:sp>
        <p:sp>
          <p:nvSpPr>
            <p:cNvPr id="20" name="TextBox 19">
              <a:extLst>
                <a:ext uri="{FF2B5EF4-FFF2-40B4-BE49-F238E27FC236}">
                  <a16:creationId xmlns:a16="http://schemas.microsoft.com/office/drawing/2014/main" id="{0AA8C985-804B-450F-1575-C62C7DAC7A63}"/>
                </a:ext>
              </a:extLst>
            </p:cNvPr>
            <p:cNvSpPr txBox="1"/>
            <p:nvPr/>
          </p:nvSpPr>
          <p:spPr>
            <a:xfrm>
              <a:off x="10318755" y="2853220"/>
              <a:ext cx="2196000" cy="1415772"/>
            </a:xfrm>
            <a:prstGeom prst="rect">
              <a:avLst/>
            </a:prstGeom>
            <a:solidFill>
              <a:schemeClr val="bg1"/>
            </a:solidFill>
          </p:spPr>
          <p:txBody>
            <a:bodyPr wrap="square">
              <a:spAutoFit/>
            </a:bodyPr>
            <a:lstStyle/>
            <a:p>
              <a:pPr>
                <a:spcAft>
                  <a:spcPts val="600"/>
                </a:spcAft>
              </a:pPr>
              <a:r>
                <a:rPr lang="en-US" sz="1200" b="1" dirty="0">
                  <a:solidFill>
                    <a:srgbClr val="000000"/>
                  </a:solidFill>
                </a:rPr>
                <a:t>Effects of Transanal Irrigation on Gut Microbiota in Pediatric Patients with Spina Bifida </a:t>
              </a:r>
            </a:p>
            <a:p>
              <a:pPr>
                <a:spcAft>
                  <a:spcPts val="600"/>
                </a:spcAft>
              </a:pPr>
              <a:r>
                <a:rPr lang="en-US" sz="900" dirty="0">
                  <a:solidFill>
                    <a:srgbClr val="000000"/>
                  </a:solidFill>
                </a:rPr>
                <a:t>Transanal irrigation influences gut microbiota in a way that could have a positive effect on the immune system, contributing to a reduction of urinary tract infections.</a:t>
              </a:r>
            </a:p>
          </p:txBody>
        </p:sp>
        <p:sp>
          <p:nvSpPr>
            <p:cNvPr id="21" name="TextBox 20">
              <a:extLst>
                <a:ext uri="{FF2B5EF4-FFF2-40B4-BE49-F238E27FC236}">
                  <a16:creationId xmlns:a16="http://schemas.microsoft.com/office/drawing/2014/main" id="{ACD23949-93EE-66E4-D775-282921015394}"/>
                </a:ext>
              </a:extLst>
            </p:cNvPr>
            <p:cNvSpPr txBox="1"/>
            <p:nvPr/>
          </p:nvSpPr>
          <p:spPr>
            <a:xfrm>
              <a:off x="10574335" y="4666212"/>
              <a:ext cx="1752497" cy="394980"/>
            </a:xfrm>
            <a:prstGeom prst="rect">
              <a:avLst/>
            </a:prstGeom>
            <a:solidFill>
              <a:schemeClr val="bg1"/>
            </a:solidFill>
          </p:spPr>
          <p:txBody>
            <a:bodyPr wrap="square">
              <a:spAutoFit/>
            </a:bodyPr>
            <a:lstStyle/>
            <a:p>
              <a:pPr>
                <a:spcAft>
                  <a:spcPts val="200"/>
                </a:spcAft>
              </a:pPr>
              <a:r>
                <a:rPr kumimoji="0" lang="en-US" sz="900" b="0" i="0" u="none" strike="noStrike" kern="1200" cap="none" spc="0" normalizeH="0" baseline="0" noProof="0">
                  <a:ln>
                    <a:noFill/>
                  </a:ln>
                  <a:solidFill>
                    <a:srgbClr val="000000"/>
                  </a:solidFill>
                  <a:effectLst/>
                  <a:uLnTx/>
                  <a:uFillTx/>
                  <a:latin typeface="Calibri" panose="020F0502020204030204"/>
                  <a:ea typeface="+mn-ea"/>
                  <a:cs typeface="+mn-cs"/>
                </a:rPr>
                <a:t>Explore | Bowel</a:t>
              </a:r>
            </a:p>
            <a:p>
              <a:r>
                <a:rPr lang="en-US" sz="900">
                  <a:solidFill>
                    <a:srgbClr val="000000"/>
                  </a:solidFill>
                  <a:latin typeface="Calibri" panose="020F0502020204030204"/>
                </a:rPr>
                <a:t>5 min</a:t>
              </a:r>
              <a:endParaRPr lang="en-US"/>
            </a:p>
          </p:txBody>
        </p:sp>
        <p:pic>
          <p:nvPicPr>
            <p:cNvPr id="22" name="Picture 21">
              <a:extLst>
                <a:ext uri="{FF2B5EF4-FFF2-40B4-BE49-F238E27FC236}">
                  <a16:creationId xmlns:a16="http://schemas.microsoft.com/office/drawing/2014/main" id="{E42CA1B4-0DCE-EC4A-AF6A-805C572F6DD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407246" y="4654365"/>
              <a:ext cx="180680" cy="369331"/>
            </a:xfrm>
            <a:prstGeom prst="rect">
              <a:avLst/>
            </a:prstGeom>
          </p:spPr>
        </p:pic>
        <p:pic>
          <p:nvPicPr>
            <p:cNvPr id="23" name="Picture 22">
              <a:extLst>
                <a:ext uri="{FF2B5EF4-FFF2-40B4-BE49-F238E27FC236}">
                  <a16:creationId xmlns:a16="http://schemas.microsoft.com/office/drawing/2014/main" id="{DE67C502-2096-AF51-9EBB-A6CF4DD1DBA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254303" y="4791846"/>
              <a:ext cx="158812" cy="158812"/>
            </a:xfrm>
            <a:prstGeom prst="rect">
              <a:avLst/>
            </a:prstGeom>
          </p:spPr>
        </p:pic>
      </p:grpSp>
      <p:sp>
        <p:nvSpPr>
          <p:cNvPr id="24" name="Rectangle: Rounded Corners 23">
            <a:extLst>
              <a:ext uri="{FF2B5EF4-FFF2-40B4-BE49-F238E27FC236}">
                <a16:creationId xmlns:a16="http://schemas.microsoft.com/office/drawing/2014/main" id="{713C8089-F0CC-E4A0-C06B-70025ABBE283}"/>
              </a:ext>
            </a:extLst>
          </p:cNvPr>
          <p:cNvSpPr/>
          <p:nvPr/>
        </p:nvSpPr>
        <p:spPr>
          <a:xfrm>
            <a:off x="3928274" y="1460597"/>
            <a:ext cx="2381693" cy="3744363"/>
          </a:xfrm>
          <a:prstGeom prst="roundRect">
            <a:avLst>
              <a:gd name="adj" fmla="val 4161"/>
            </a:avLst>
          </a:prstGeom>
          <a:noFill/>
          <a:ln w="3175">
            <a:solidFill>
              <a:schemeClr val="bg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id="{8D2697CE-8824-D36F-D221-6CC5C8B802AA}"/>
              </a:ext>
            </a:extLst>
          </p:cNvPr>
          <p:cNvSpPr txBox="1">
            <a:spLocks noGrp="1"/>
          </p:cNvSpPr>
          <p:nvPr>
            <p:ph type="title"/>
          </p:nvPr>
        </p:nvSpPr>
        <p:spPr>
          <a:xfrm>
            <a:off x="7497432" y="908050"/>
            <a:ext cx="3854780" cy="1081088"/>
          </a:xfrm>
        </p:spPr>
        <p:txBody>
          <a:bodyPr>
            <a:noAutofit/>
          </a:bodyPr>
          <a:lstStyle/>
          <a:p>
            <a:pPr lvl="0"/>
            <a:r>
              <a:rPr lang="da-DK" sz="1400" b="1" dirty="0">
                <a:solidFill>
                  <a:srgbClr val="000000"/>
                </a:solidFill>
              </a:rPr>
              <a:t>Tarmtømning</a:t>
            </a:r>
            <a:br>
              <a:rPr lang="da-DK" b="1" dirty="0"/>
            </a:br>
            <a:r>
              <a:rPr lang="da-DK" b="1" dirty="0"/>
              <a:t>4.4 Tarmtømning</a:t>
            </a:r>
            <a:br>
              <a:rPr lang="da-DK" b="1" dirty="0"/>
            </a:br>
            <a:r>
              <a:rPr lang="da-DK" b="1" dirty="0"/>
              <a:t>– materiale</a:t>
            </a:r>
          </a:p>
        </p:txBody>
      </p:sp>
      <p:sp>
        <p:nvSpPr>
          <p:cNvPr id="27" name="Content Placeholder 26">
            <a:extLst>
              <a:ext uri="{FF2B5EF4-FFF2-40B4-BE49-F238E27FC236}">
                <a16:creationId xmlns:a16="http://schemas.microsoft.com/office/drawing/2014/main" id="{84AAE6AB-8595-E69F-A05C-C85CCBE7716A}"/>
              </a:ext>
            </a:extLst>
          </p:cNvPr>
          <p:cNvSpPr>
            <a:spLocks noGrp="1"/>
          </p:cNvSpPr>
          <p:nvPr>
            <p:ph idx="1"/>
          </p:nvPr>
        </p:nvSpPr>
        <p:spPr>
          <a:xfrm>
            <a:off x="7497432" y="2276474"/>
            <a:ext cx="3854781" cy="3924301"/>
          </a:xfrm>
        </p:spPr>
        <p:txBody>
          <a:bodyPr/>
          <a:lstStyle/>
          <a:p>
            <a:pPr marL="0" indent="0">
              <a:buNone/>
            </a:pPr>
            <a:r>
              <a:rPr lang="da-DK" sz="2000" dirty="0"/>
              <a:t>Kliniske undersøgelser har vist positive effekter af transanal irrigation (TAI) for forbedrede afføringsvaner og vask af kolorektalkanalen for reduceret risiko for blærekontaminering </a:t>
            </a:r>
            <a:br>
              <a:rPr lang="da-DK" sz="2000" dirty="0"/>
            </a:br>
            <a:r>
              <a:rPr lang="da-DK" sz="2000" dirty="0"/>
              <a:t>med E. coli.</a:t>
            </a:r>
            <a:endParaRPr lang="en-US" sz="2000" dirty="0"/>
          </a:p>
        </p:txBody>
      </p:sp>
      <p:pic>
        <p:nvPicPr>
          <p:cNvPr id="29" name="Graphic 28">
            <a:extLst>
              <a:ext uri="{FF2B5EF4-FFF2-40B4-BE49-F238E27FC236}">
                <a16:creationId xmlns:a16="http://schemas.microsoft.com/office/drawing/2014/main" id="{6CCD70B6-5DF7-7807-AB61-F087006B3D1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04794" y="5515222"/>
            <a:ext cx="203521" cy="203521"/>
          </a:xfrm>
          <a:prstGeom prst="rect">
            <a:avLst/>
          </a:prstGeom>
        </p:spPr>
      </p:pic>
      <p:pic>
        <p:nvPicPr>
          <p:cNvPr id="30" name="Graphic 29">
            <a:extLst>
              <a:ext uri="{FF2B5EF4-FFF2-40B4-BE49-F238E27FC236}">
                <a16:creationId xmlns:a16="http://schemas.microsoft.com/office/drawing/2014/main" id="{19B2ED97-C0B1-0DA0-098E-4692DF518B3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753738" y="5518209"/>
            <a:ext cx="203521" cy="203521"/>
          </a:xfrm>
          <a:prstGeom prst="rect">
            <a:avLst/>
          </a:prstGeom>
        </p:spPr>
      </p:pic>
      <p:pic>
        <p:nvPicPr>
          <p:cNvPr id="4" name="Graphic 7">
            <a:hlinkClick r:id="" action="ppaction://hlinkshowjump?jump=nextslide"/>
            <a:extLst>
              <a:ext uri="{FF2B5EF4-FFF2-40B4-BE49-F238E27FC236}">
                <a16:creationId xmlns:a16="http://schemas.microsoft.com/office/drawing/2014/main" id="{54C97D65-8CDA-0A04-1C3B-DF6385E17D6B}"/>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5" name="Graphic 9">
            <a:hlinkClick r:id="rId13" action="ppaction://hlinksldjump"/>
            <a:extLst>
              <a:ext uri="{FF2B5EF4-FFF2-40B4-BE49-F238E27FC236}">
                <a16:creationId xmlns:a16="http://schemas.microsoft.com/office/drawing/2014/main" id="{068A7608-72EC-8B91-6D40-5E2C5E713FA7}"/>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6" name="Graphic 6">
            <a:hlinkClick r:id="" action="ppaction://hlinkshowjump?jump=previousslide"/>
            <a:extLst>
              <a:ext uri="{FF2B5EF4-FFF2-40B4-BE49-F238E27FC236}">
                <a16:creationId xmlns:a16="http://schemas.microsoft.com/office/drawing/2014/main" id="{32568B56-3C1E-5E10-C151-93A39E445605}"/>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3067178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79B76-C075-8BA3-3865-5AC99D0578D2}"/>
              </a:ext>
            </a:extLst>
          </p:cNvPr>
          <p:cNvSpPr txBox="1">
            <a:spLocks noGrp="1"/>
          </p:cNvSpPr>
          <p:nvPr>
            <p:ph type="title"/>
          </p:nvPr>
        </p:nvSpPr>
        <p:spPr>
          <a:xfrm>
            <a:off x="838200" y="915988"/>
            <a:ext cx="10515600" cy="1073150"/>
          </a:xfrm>
        </p:spPr>
        <p:txBody>
          <a:bodyPr/>
          <a:lstStyle/>
          <a:p>
            <a:pPr lvl="0"/>
            <a:r>
              <a:rPr lang="da-DK" sz="1400" b="1" dirty="0">
                <a:solidFill>
                  <a:srgbClr val="000000"/>
                </a:solidFill>
              </a:rPr>
              <a:t>Assisteret</a:t>
            </a:r>
            <a:r>
              <a:rPr lang="en-US" sz="1400" b="1" dirty="0">
                <a:solidFill>
                  <a:srgbClr val="000000"/>
                </a:solidFill>
              </a:rPr>
              <a:t> RIK</a:t>
            </a:r>
            <a:br>
              <a:rPr lang="en" b="1" dirty="0"/>
            </a:br>
            <a:r>
              <a:rPr lang="en" b="1" dirty="0"/>
              <a:t>5.1 Assisteret RIK </a:t>
            </a:r>
            <a:r>
              <a:rPr lang="en-US" b="1" dirty="0"/>
              <a:t>– </a:t>
            </a:r>
            <a:r>
              <a:rPr lang="da-DK" b="1" dirty="0"/>
              <a:t>faktorer at overveje</a:t>
            </a:r>
          </a:p>
        </p:txBody>
      </p:sp>
      <p:sp>
        <p:nvSpPr>
          <p:cNvPr id="11" name="Content Placeholder 10">
            <a:extLst>
              <a:ext uri="{FF2B5EF4-FFF2-40B4-BE49-F238E27FC236}">
                <a16:creationId xmlns:a16="http://schemas.microsoft.com/office/drawing/2014/main" id="{61983868-7368-EE0B-79EE-8FC3CF3488E6}"/>
              </a:ext>
            </a:extLst>
          </p:cNvPr>
          <p:cNvSpPr>
            <a:spLocks noGrp="1"/>
          </p:cNvSpPr>
          <p:nvPr>
            <p:ph idx="1"/>
          </p:nvPr>
        </p:nvSpPr>
        <p:spPr>
          <a:xfrm>
            <a:off x="838199" y="2276474"/>
            <a:ext cx="10515599" cy="3924301"/>
          </a:xfrm>
        </p:spPr>
        <p:txBody>
          <a:bodyPr/>
          <a:lstStyle/>
          <a:p>
            <a:r>
              <a:rPr lang="da-DK" dirty="0"/>
              <a:t>Ren/non-touch teknik som accepteret procedure i samfundsmiljøer</a:t>
            </a:r>
          </a:p>
          <a:p>
            <a:r>
              <a:rPr lang="da-DK" dirty="0"/>
              <a:t>RIK-kompetencetræning påkrævet for plejere</a:t>
            </a:r>
          </a:p>
          <a:p>
            <a:r>
              <a:rPr lang="da-DK" dirty="0"/>
              <a:t>Støtte til individualiserede behandlingsplaner relateret til patientens behov og RIK-krav</a:t>
            </a:r>
          </a:p>
          <a:p>
            <a:r>
              <a:rPr lang="da-DK" dirty="0"/>
              <a:t>Kateteriseringsfrekvens</a:t>
            </a:r>
          </a:p>
          <a:p>
            <a:r>
              <a:rPr lang="da-DK" dirty="0"/>
              <a:t>Dokumentation og overvågning</a:t>
            </a:r>
          </a:p>
          <a:p>
            <a:r>
              <a:rPr lang="da-DK" dirty="0"/>
              <a:t>Miljø/sted hvor RIK udføres</a:t>
            </a:r>
          </a:p>
        </p:txBody>
      </p:sp>
      <p:sp>
        <p:nvSpPr>
          <p:cNvPr id="8" name="TextBox 7">
            <a:extLst>
              <a:ext uri="{FF2B5EF4-FFF2-40B4-BE49-F238E27FC236}">
                <a16:creationId xmlns:a16="http://schemas.microsoft.com/office/drawing/2014/main" id="{FEDE7AAE-C611-32B4-5204-B3B1B9B305C9}"/>
              </a:ext>
            </a:extLst>
          </p:cNvPr>
          <p:cNvSpPr txBox="1"/>
          <p:nvPr/>
        </p:nvSpPr>
        <p:spPr>
          <a:xfrm>
            <a:off x="838200" y="5117108"/>
            <a:ext cx="2890684" cy="307777"/>
          </a:xfrm>
          <a:prstGeom prst="rect">
            <a:avLst/>
          </a:prstGeom>
          <a:noFill/>
        </p:spPr>
        <p:txBody>
          <a:bodyPr wrap="square" rtlCol="0">
            <a:spAutoFit/>
          </a:bodyPr>
          <a:lstStyle/>
          <a:p>
            <a:r>
              <a:rPr lang="sv-SE" sz="1400" i="1" dirty="0">
                <a:solidFill>
                  <a:schemeClr val="bg1">
                    <a:lumMod val="50000"/>
                  </a:schemeClr>
                </a:solidFill>
              </a:rPr>
              <a:t>EAUN RIK </a:t>
            </a:r>
            <a:r>
              <a:rPr lang="en-US" sz="1400" i="1" dirty="0">
                <a:solidFill>
                  <a:schemeClr val="bg1">
                    <a:lumMod val="50000"/>
                  </a:schemeClr>
                </a:solidFill>
              </a:rPr>
              <a:t>guidelines</a:t>
            </a:r>
            <a:r>
              <a:rPr lang="sv-SE" sz="1400" i="1" dirty="0">
                <a:solidFill>
                  <a:schemeClr val="bg1">
                    <a:lumMod val="50000"/>
                  </a:schemeClr>
                </a:solidFill>
              </a:rPr>
              <a:t> 2024</a:t>
            </a:r>
          </a:p>
        </p:txBody>
      </p:sp>
      <p:pic>
        <p:nvPicPr>
          <p:cNvPr id="3" name="Graphic 7">
            <a:hlinkClick r:id="" action="ppaction://hlinkshowjump?jump=nextslide"/>
            <a:extLst>
              <a:ext uri="{FF2B5EF4-FFF2-40B4-BE49-F238E27FC236}">
                <a16:creationId xmlns:a16="http://schemas.microsoft.com/office/drawing/2014/main" id="{84BB3B60-0577-F35D-1376-287265E892C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4" name="Graphic 9">
            <a:hlinkClick r:id="rId4" action="ppaction://hlinksldjump"/>
            <a:extLst>
              <a:ext uri="{FF2B5EF4-FFF2-40B4-BE49-F238E27FC236}">
                <a16:creationId xmlns:a16="http://schemas.microsoft.com/office/drawing/2014/main" id="{72199928-3CF4-BE21-63BA-32073536CF4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5" name="Graphic 6">
            <a:hlinkClick r:id="" action="ppaction://hlinkshowjump?jump=previousslide"/>
            <a:extLst>
              <a:ext uri="{FF2B5EF4-FFF2-40B4-BE49-F238E27FC236}">
                <a16:creationId xmlns:a16="http://schemas.microsoft.com/office/drawing/2014/main" id="{F523FC4B-C74E-1195-D6F2-B65843EE5D9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3101747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DA154-2508-F6F8-D3D3-2531139FBC78}"/>
              </a:ext>
            </a:extLst>
          </p:cNvPr>
          <p:cNvSpPr txBox="1">
            <a:spLocks noGrp="1"/>
          </p:cNvSpPr>
          <p:nvPr>
            <p:ph type="title"/>
          </p:nvPr>
        </p:nvSpPr>
        <p:spPr/>
        <p:txBody>
          <a:bodyPr>
            <a:noAutofit/>
          </a:bodyPr>
          <a:lstStyle/>
          <a:p>
            <a:pPr lvl="0">
              <a:lnSpc>
                <a:spcPts val="3300"/>
              </a:lnSpc>
            </a:pPr>
            <a:r>
              <a:rPr lang="da-DK" sz="1400" b="1" dirty="0">
                <a:solidFill>
                  <a:srgbClr val="000000"/>
                </a:solidFill>
              </a:rPr>
              <a:t>Assisteret</a:t>
            </a:r>
            <a:r>
              <a:rPr lang="en-US" sz="1400" b="1" dirty="0">
                <a:solidFill>
                  <a:srgbClr val="000000"/>
                </a:solidFill>
              </a:rPr>
              <a:t> RIK</a:t>
            </a:r>
            <a:br>
              <a:rPr lang="en-US" sz="1400" b="1" dirty="0"/>
            </a:br>
            <a:r>
              <a:rPr lang="en-US" sz="3200" b="1" dirty="0"/>
              <a:t>5.2 </a:t>
            </a:r>
            <a:r>
              <a:rPr lang="da-DK" sz="3200" b="1" dirty="0"/>
              <a:t>Assisteret RIK – faktorer at overveje</a:t>
            </a:r>
          </a:p>
        </p:txBody>
      </p:sp>
      <p:sp>
        <p:nvSpPr>
          <p:cNvPr id="3" name="Content Placeholder 2">
            <a:extLst>
              <a:ext uri="{FF2B5EF4-FFF2-40B4-BE49-F238E27FC236}">
                <a16:creationId xmlns:a16="http://schemas.microsoft.com/office/drawing/2014/main" id="{EFB49CF7-ECB6-B4E1-8E93-87FECAEFBA52}"/>
              </a:ext>
            </a:extLst>
          </p:cNvPr>
          <p:cNvSpPr txBox="1">
            <a:spLocks noGrp="1"/>
          </p:cNvSpPr>
          <p:nvPr>
            <p:ph idx="1"/>
          </p:nvPr>
        </p:nvSpPr>
        <p:spPr>
          <a:xfrm>
            <a:off x="5016500" y="2276474"/>
            <a:ext cx="6337298" cy="2491269"/>
          </a:xfrm>
        </p:spPr>
        <p:txBody>
          <a:bodyPr>
            <a:noAutofit/>
          </a:bodyPr>
          <a:lstStyle/>
          <a:p>
            <a:pPr lvl="0"/>
            <a:r>
              <a:rPr lang="da-DK" sz="2000" dirty="0"/>
              <a:t>Den ansvarlige sygeplejerskes opgave for uddannelse af hjælpeplejere</a:t>
            </a:r>
          </a:p>
          <a:p>
            <a:pPr lvl="1"/>
            <a:r>
              <a:rPr lang="da-DK" sz="1400" dirty="0"/>
              <a:t>Er mange plejere involveret I RIK-proceduren?</a:t>
            </a:r>
          </a:p>
          <a:p>
            <a:pPr lvl="1"/>
            <a:r>
              <a:rPr lang="da-DK" sz="1400" dirty="0"/>
              <a:t>Sikr at alle plejere har et grundlæggende </a:t>
            </a:r>
            <a:r>
              <a:rPr lang="da-DK" sz="1400" b="1" dirty="0"/>
              <a:t>niveau af kendskab </a:t>
            </a:r>
            <a:br>
              <a:rPr lang="da-DK" sz="1400" b="1" dirty="0"/>
            </a:br>
            <a:r>
              <a:rPr lang="da-DK" sz="1400" dirty="0"/>
              <a:t>til RIK-terapien</a:t>
            </a:r>
          </a:p>
          <a:p>
            <a:r>
              <a:rPr lang="da-DK" sz="2000" dirty="0"/>
              <a:t>I hvilket miljøet/sted udføres RIK?</a:t>
            </a:r>
          </a:p>
          <a:p>
            <a:pPr marL="549275" lvl="1" indent="-285750">
              <a:buFont typeface="System Font Regular"/>
              <a:buChar char="–"/>
            </a:pPr>
            <a:r>
              <a:rPr lang="da-DK" sz="1600" b="1" dirty="0"/>
              <a:t>RIK i sengen</a:t>
            </a:r>
            <a:r>
              <a:rPr lang="da-DK" sz="1600" dirty="0"/>
              <a:t>: Hæv om muligt sengens hovedende for bedre tømning eller brug en forlængerslange eller kateterpose.</a:t>
            </a:r>
            <a:endParaRPr lang="en-US" sz="1600" dirty="0"/>
          </a:p>
        </p:txBody>
      </p:sp>
      <p:sp>
        <p:nvSpPr>
          <p:cNvPr id="7" name="Picture Placeholder 6">
            <a:extLst>
              <a:ext uri="{FF2B5EF4-FFF2-40B4-BE49-F238E27FC236}">
                <a16:creationId xmlns:a16="http://schemas.microsoft.com/office/drawing/2014/main" id="{C57FB0F0-AE20-1AF5-D435-B02B6067FFD0}"/>
              </a:ext>
            </a:extLst>
          </p:cNvPr>
          <p:cNvSpPr>
            <a:spLocks noGrp="1"/>
          </p:cNvSpPr>
          <p:nvPr>
            <p:ph type="pic" sz="quarter" idx="10"/>
          </p:nvPr>
        </p:nvSpPr>
        <p:spPr>
          <a:solidFill>
            <a:schemeClr val="bg1">
              <a:lumMod val="95000"/>
            </a:schemeClr>
          </a:solidFill>
        </p:spPr>
        <p:txBody>
          <a:bodyPr/>
          <a:lstStyle/>
          <a:p>
            <a:r>
              <a:rPr lang="en-SE"/>
              <a:t> </a:t>
            </a:r>
          </a:p>
        </p:txBody>
      </p:sp>
      <p:sp>
        <p:nvSpPr>
          <p:cNvPr id="5" name="Linked button">
            <a:hlinkClick r:id="rId3"/>
            <a:extLst>
              <a:ext uri="{FF2B5EF4-FFF2-40B4-BE49-F238E27FC236}">
                <a16:creationId xmlns:a16="http://schemas.microsoft.com/office/drawing/2014/main" id="{042F910A-B264-5F69-2F03-C60F0C8DF14D}"/>
              </a:ext>
            </a:extLst>
          </p:cNvPr>
          <p:cNvSpPr/>
          <p:nvPr/>
        </p:nvSpPr>
        <p:spPr>
          <a:xfrm>
            <a:off x="1499296" y="5489611"/>
            <a:ext cx="2005869"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da-DK" sz="1400" dirty="0"/>
              <a:t>Læs </a:t>
            </a:r>
            <a:r>
              <a:rPr lang="en-US" sz="1400" dirty="0"/>
              <a:t>mere</a:t>
            </a:r>
          </a:p>
        </p:txBody>
      </p:sp>
      <p:sp>
        <p:nvSpPr>
          <p:cNvPr id="10" name="Linked button">
            <a:hlinkClick r:id="rId4"/>
            <a:extLst>
              <a:ext uri="{FF2B5EF4-FFF2-40B4-BE49-F238E27FC236}">
                <a16:creationId xmlns:a16="http://schemas.microsoft.com/office/drawing/2014/main" id="{FE7ADA59-B493-83D2-8105-7965D8FF48DD}"/>
              </a:ext>
            </a:extLst>
          </p:cNvPr>
          <p:cNvSpPr/>
          <p:nvPr/>
        </p:nvSpPr>
        <p:spPr>
          <a:xfrm>
            <a:off x="8472213" y="5032603"/>
            <a:ext cx="2880000"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en-US" sz="1400" dirty="0"/>
              <a:t>Find mere </a:t>
            </a:r>
            <a:r>
              <a:rPr lang="da-DK" sz="1400" dirty="0"/>
              <a:t>material</a:t>
            </a:r>
            <a:r>
              <a:rPr lang="en-US" sz="1400" dirty="0"/>
              <a:t>e</a:t>
            </a:r>
          </a:p>
        </p:txBody>
      </p:sp>
      <p:sp>
        <p:nvSpPr>
          <p:cNvPr id="13" name="Linked button">
            <a:hlinkClick r:id="rId5" action="ppaction://hlinksldjump"/>
            <a:extLst>
              <a:ext uri="{FF2B5EF4-FFF2-40B4-BE49-F238E27FC236}">
                <a16:creationId xmlns:a16="http://schemas.microsoft.com/office/drawing/2014/main" id="{02B1FD2A-96A4-CD56-1F1D-C04E38346048}"/>
              </a:ext>
            </a:extLst>
          </p:cNvPr>
          <p:cNvSpPr/>
          <p:nvPr/>
        </p:nvSpPr>
        <p:spPr>
          <a:xfrm>
            <a:off x="5016000" y="5032603"/>
            <a:ext cx="2880000"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a-DK" sz="1400" dirty="0"/>
              <a:t>Håndtering af produkt</a:t>
            </a:r>
          </a:p>
        </p:txBody>
      </p:sp>
      <p:grpSp>
        <p:nvGrpSpPr>
          <p:cNvPr id="17" name="Group 16">
            <a:extLst>
              <a:ext uri="{FF2B5EF4-FFF2-40B4-BE49-F238E27FC236}">
                <a16:creationId xmlns:a16="http://schemas.microsoft.com/office/drawing/2014/main" id="{6A024B72-0656-FFA7-0442-49005AAFDF93}"/>
              </a:ext>
            </a:extLst>
          </p:cNvPr>
          <p:cNvGrpSpPr/>
          <p:nvPr/>
        </p:nvGrpSpPr>
        <p:grpSpPr>
          <a:xfrm>
            <a:off x="1323017" y="1368389"/>
            <a:ext cx="2381693" cy="3744363"/>
            <a:chOff x="10230967" y="1382791"/>
            <a:chExt cx="2381693" cy="3744363"/>
          </a:xfrm>
          <a:effectLst/>
        </p:grpSpPr>
        <p:pic>
          <p:nvPicPr>
            <p:cNvPr id="18" name="Picture 17">
              <a:extLst>
                <a:ext uri="{FF2B5EF4-FFF2-40B4-BE49-F238E27FC236}">
                  <a16:creationId xmlns:a16="http://schemas.microsoft.com/office/drawing/2014/main" id="{5FFB2D7A-A43F-BC4E-1F3F-E184E40F455F}"/>
                </a:ext>
              </a:extLst>
            </p:cNvPr>
            <p:cNvPicPr>
              <a:picLocks noChangeAspect="1"/>
            </p:cNvPicPr>
            <p:nvPr/>
          </p:nvPicPr>
          <p:blipFill>
            <a:blip r:embed="rId6">
              <a:extLst>
                <a:ext uri="{28A0092B-C50C-407E-A947-70E740481C1C}">
                  <a14:useLocalDpi xmlns:a14="http://schemas.microsoft.com/office/drawing/2010/main" val="0"/>
                </a:ext>
              </a:extLst>
            </a:blip>
            <a:srcRect t="3696" b="3696"/>
            <a:stretch/>
          </p:blipFill>
          <p:spPr>
            <a:xfrm>
              <a:off x="10230967" y="1382791"/>
              <a:ext cx="2381693" cy="1470429"/>
            </a:xfrm>
            <a:prstGeom prst="roundRect">
              <a:avLst>
                <a:gd name="adj" fmla="val 7482"/>
              </a:avLst>
            </a:prstGeom>
          </p:spPr>
        </p:pic>
        <p:sp>
          <p:nvSpPr>
            <p:cNvPr id="19" name="Freeform: Shape 18">
              <a:extLst>
                <a:ext uri="{FF2B5EF4-FFF2-40B4-BE49-F238E27FC236}">
                  <a16:creationId xmlns:a16="http://schemas.microsoft.com/office/drawing/2014/main" id="{933D5361-787C-5B3C-1DB4-6403F3701974}"/>
                </a:ext>
              </a:extLst>
            </p:cNvPr>
            <p:cNvSpPr/>
            <p:nvPr/>
          </p:nvSpPr>
          <p:spPr>
            <a:xfrm>
              <a:off x="10230967" y="2688171"/>
              <a:ext cx="2381693" cy="2438983"/>
            </a:xfrm>
            <a:custGeom>
              <a:avLst/>
              <a:gdLst>
                <a:gd name="connsiteX0" fmla="*/ 0 w 2381693"/>
                <a:gd name="connsiteY0" fmla="*/ 0 h 2438983"/>
                <a:gd name="connsiteX1" fmla="*/ 2381693 w 2381693"/>
                <a:gd name="connsiteY1" fmla="*/ 0 h 2438983"/>
                <a:gd name="connsiteX2" fmla="*/ 2381693 w 2381693"/>
                <a:gd name="connsiteY2" fmla="*/ 354375 h 2438983"/>
                <a:gd name="connsiteX3" fmla="*/ 2381693 w 2381693"/>
                <a:gd name="connsiteY3" fmla="*/ 464462 h 2438983"/>
                <a:gd name="connsiteX4" fmla="*/ 2381693 w 2381693"/>
                <a:gd name="connsiteY4" fmla="*/ 2316839 h 2438983"/>
                <a:gd name="connsiteX5" fmla="*/ 2259549 w 2381693"/>
                <a:gd name="connsiteY5" fmla="*/ 2438983 h 2438983"/>
                <a:gd name="connsiteX6" fmla="*/ 122144 w 2381693"/>
                <a:gd name="connsiteY6" fmla="*/ 2438983 h 2438983"/>
                <a:gd name="connsiteX7" fmla="*/ 0 w 2381693"/>
                <a:gd name="connsiteY7" fmla="*/ 2316839 h 2438983"/>
                <a:gd name="connsiteX8" fmla="*/ 0 w 2381693"/>
                <a:gd name="connsiteY8" fmla="*/ 464462 h 2438983"/>
                <a:gd name="connsiteX9" fmla="*/ 0 w 2381693"/>
                <a:gd name="connsiteY9" fmla="*/ 354375 h 243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693" h="2438983">
                  <a:moveTo>
                    <a:pt x="0" y="0"/>
                  </a:moveTo>
                  <a:lnTo>
                    <a:pt x="2381693" y="0"/>
                  </a:lnTo>
                  <a:lnTo>
                    <a:pt x="2381693" y="354375"/>
                  </a:lnTo>
                  <a:lnTo>
                    <a:pt x="2381693" y="464462"/>
                  </a:lnTo>
                  <a:lnTo>
                    <a:pt x="2381693" y="2316839"/>
                  </a:lnTo>
                  <a:cubicBezTo>
                    <a:pt x="2381693" y="2384297"/>
                    <a:pt x="2327007" y="2438983"/>
                    <a:pt x="2259549" y="2438983"/>
                  </a:cubicBezTo>
                  <a:lnTo>
                    <a:pt x="122144" y="2438983"/>
                  </a:lnTo>
                  <a:cubicBezTo>
                    <a:pt x="54686" y="2438983"/>
                    <a:pt x="0" y="2384297"/>
                    <a:pt x="0" y="2316839"/>
                  </a:cubicBezTo>
                  <a:lnTo>
                    <a:pt x="0" y="464462"/>
                  </a:lnTo>
                  <a:lnTo>
                    <a:pt x="0" y="354375"/>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extBox 19">
              <a:extLst>
                <a:ext uri="{FF2B5EF4-FFF2-40B4-BE49-F238E27FC236}">
                  <a16:creationId xmlns:a16="http://schemas.microsoft.com/office/drawing/2014/main" id="{48849E03-AC69-343F-19DB-B5C5E98C348A}"/>
                </a:ext>
              </a:extLst>
            </p:cNvPr>
            <p:cNvSpPr txBox="1"/>
            <p:nvPr/>
          </p:nvSpPr>
          <p:spPr>
            <a:xfrm>
              <a:off x="10320901" y="2426284"/>
              <a:ext cx="468000" cy="180000"/>
            </a:xfrm>
            <a:prstGeom prst="roundRect">
              <a:avLst/>
            </a:prstGeom>
            <a:solidFill>
              <a:schemeClr val="bg1"/>
            </a:solidFill>
          </p:spPr>
          <p:txBody>
            <a:bodyPr wrap="square" lIns="0" tIns="0" rIns="0" bIns="18000" anchor="ctr" anchorCtr="0">
              <a:noAutofit/>
            </a:bodyPr>
            <a:lstStyle/>
            <a:p>
              <a:pPr algn="ctr">
                <a:spcAft>
                  <a:spcPts val="200"/>
                </a:spcAft>
              </a:pPr>
              <a:r>
                <a:rPr kumimoji="0" lang="en-US" sz="700" b="0" i="0" u="none" strike="noStrike" kern="1200" cap="none" spc="0" normalizeH="0" baseline="0" noProof="0">
                  <a:ln>
                    <a:noFill/>
                  </a:ln>
                  <a:solidFill>
                    <a:srgbClr val="000000"/>
                  </a:solidFill>
                  <a:effectLst/>
                  <a:uLnTx/>
                  <a:uFillTx/>
                  <a:latin typeface="Calibri" panose="020F0502020204030204"/>
                  <a:ea typeface="+mn-ea"/>
                  <a:cs typeface="+mn-cs"/>
                </a:rPr>
                <a:t>WEBINAR</a:t>
              </a:r>
              <a:endParaRPr lang="en-US" sz="1400"/>
            </a:p>
          </p:txBody>
        </p:sp>
        <p:sp>
          <p:nvSpPr>
            <p:cNvPr id="21" name="TextBox 20">
              <a:extLst>
                <a:ext uri="{FF2B5EF4-FFF2-40B4-BE49-F238E27FC236}">
                  <a16:creationId xmlns:a16="http://schemas.microsoft.com/office/drawing/2014/main" id="{33F6FD0E-E03B-EA67-540C-0030A39583D3}"/>
                </a:ext>
              </a:extLst>
            </p:cNvPr>
            <p:cNvSpPr txBox="1"/>
            <p:nvPr/>
          </p:nvSpPr>
          <p:spPr>
            <a:xfrm>
              <a:off x="10318755" y="2853220"/>
              <a:ext cx="2196000" cy="1785104"/>
            </a:xfrm>
            <a:prstGeom prst="rect">
              <a:avLst/>
            </a:prstGeom>
            <a:solidFill>
              <a:schemeClr val="bg1"/>
            </a:solidFill>
          </p:spPr>
          <p:txBody>
            <a:bodyPr wrap="square">
              <a:spAutoFit/>
            </a:bodyPr>
            <a:lstStyle/>
            <a:p>
              <a:pPr>
                <a:spcAft>
                  <a:spcPts val="600"/>
                </a:spcAft>
              </a:pPr>
              <a:r>
                <a:rPr lang="en-US" sz="1200" b="1" dirty="0">
                  <a:solidFill>
                    <a:srgbClr val="000000"/>
                  </a:solidFill>
                </a:rPr>
                <a:t>Intermittent Catheterization (IC) Webinar</a:t>
              </a:r>
            </a:p>
            <a:p>
              <a:pPr>
                <a:spcAft>
                  <a:spcPts val="600"/>
                </a:spcAft>
              </a:pPr>
              <a:r>
                <a:rPr lang="en-US" sz="900" dirty="0">
                  <a:solidFill>
                    <a:srgbClr val="000000"/>
                  </a:solidFill>
                </a:rPr>
                <a:t>This webinar about intermittent catheterization (IC) is divided into 3 different parts. Part 1 covers the fundamentals about IC therapy. Part 2 expands further about catheters and clean intermittent catheterization and the importance of education. Part 3 covers the procedure and follow-up and discusses patient cases.</a:t>
              </a:r>
            </a:p>
          </p:txBody>
        </p:sp>
        <p:sp>
          <p:nvSpPr>
            <p:cNvPr id="22" name="TextBox 21">
              <a:extLst>
                <a:ext uri="{FF2B5EF4-FFF2-40B4-BE49-F238E27FC236}">
                  <a16:creationId xmlns:a16="http://schemas.microsoft.com/office/drawing/2014/main" id="{79D602E4-2DF4-5F03-2862-92D689D858BA}"/>
                </a:ext>
              </a:extLst>
            </p:cNvPr>
            <p:cNvSpPr txBox="1"/>
            <p:nvPr/>
          </p:nvSpPr>
          <p:spPr>
            <a:xfrm>
              <a:off x="10574335" y="4666212"/>
              <a:ext cx="1752497" cy="394980"/>
            </a:xfrm>
            <a:prstGeom prst="rect">
              <a:avLst/>
            </a:prstGeom>
            <a:solidFill>
              <a:schemeClr val="bg1"/>
            </a:solidFill>
          </p:spPr>
          <p:txBody>
            <a:bodyPr wrap="square">
              <a:spAutoFit/>
            </a:bodyPr>
            <a:lstStyle/>
            <a:p>
              <a:pPr>
                <a:spcAft>
                  <a:spcPts val="200"/>
                </a:spcAft>
              </a:pPr>
              <a:r>
                <a:rPr kumimoji="0" lang="en-US" sz="900" b="0" i="0" u="none" strike="noStrike" kern="1200" cap="none" spc="0" normalizeH="0" baseline="0" noProof="0">
                  <a:ln>
                    <a:noFill/>
                  </a:ln>
                  <a:solidFill>
                    <a:srgbClr val="000000"/>
                  </a:solidFill>
                  <a:effectLst/>
                  <a:uLnTx/>
                  <a:uFillTx/>
                  <a:latin typeface="Calibri" panose="020F0502020204030204"/>
                  <a:ea typeface="+mn-ea"/>
                  <a:cs typeface="+mn-cs"/>
                </a:rPr>
                <a:t>Teach | Bladder, 3 part webinar</a:t>
              </a:r>
            </a:p>
            <a:p>
              <a:r>
                <a:rPr lang="en-US" sz="900">
                  <a:solidFill>
                    <a:srgbClr val="000000"/>
                  </a:solidFill>
                  <a:latin typeface="Calibri" panose="020F0502020204030204"/>
                </a:rPr>
                <a:t>60 min</a:t>
              </a:r>
              <a:endParaRPr lang="en-US"/>
            </a:p>
          </p:txBody>
        </p:sp>
        <p:pic>
          <p:nvPicPr>
            <p:cNvPr id="23" name="Picture 22">
              <a:extLst>
                <a:ext uri="{FF2B5EF4-FFF2-40B4-BE49-F238E27FC236}">
                  <a16:creationId xmlns:a16="http://schemas.microsoft.com/office/drawing/2014/main" id="{3AAEFA02-736A-2DF1-4AF7-19751B2534A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407246" y="4654365"/>
              <a:ext cx="180680" cy="369331"/>
            </a:xfrm>
            <a:prstGeom prst="rect">
              <a:avLst/>
            </a:prstGeom>
          </p:spPr>
        </p:pic>
        <p:pic>
          <p:nvPicPr>
            <p:cNvPr id="24" name="Picture 23">
              <a:extLst>
                <a:ext uri="{FF2B5EF4-FFF2-40B4-BE49-F238E27FC236}">
                  <a16:creationId xmlns:a16="http://schemas.microsoft.com/office/drawing/2014/main" id="{71A9A42B-DC83-D6CF-3E68-271C1267244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2254303" y="4791846"/>
              <a:ext cx="158812" cy="158812"/>
            </a:xfrm>
            <a:prstGeom prst="rect">
              <a:avLst/>
            </a:prstGeom>
          </p:spPr>
        </p:pic>
      </p:grpSp>
      <p:sp>
        <p:nvSpPr>
          <p:cNvPr id="16" name="Rectangle: Rounded Corners 15">
            <a:extLst>
              <a:ext uri="{FF2B5EF4-FFF2-40B4-BE49-F238E27FC236}">
                <a16:creationId xmlns:a16="http://schemas.microsoft.com/office/drawing/2014/main" id="{2B3827A9-3ED5-684D-59E8-79119FB6D57F}"/>
              </a:ext>
            </a:extLst>
          </p:cNvPr>
          <p:cNvSpPr/>
          <p:nvPr/>
        </p:nvSpPr>
        <p:spPr>
          <a:xfrm>
            <a:off x="1323501" y="1368000"/>
            <a:ext cx="2381693" cy="3744363"/>
          </a:xfrm>
          <a:prstGeom prst="roundRect">
            <a:avLst>
              <a:gd name="adj" fmla="val 4714"/>
            </a:avLst>
          </a:prstGeom>
          <a:noFill/>
          <a:ln w="3175">
            <a:solidFill>
              <a:schemeClr val="bg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ECDBD67F-9B34-D506-8261-2BA370C6571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866860" y="5567850"/>
            <a:ext cx="203521" cy="203521"/>
          </a:xfrm>
          <a:prstGeom prst="rect">
            <a:avLst/>
          </a:prstGeom>
        </p:spPr>
      </p:pic>
      <p:pic>
        <p:nvPicPr>
          <p:cNvPr id="25" name="Graphic 24">
            <a:extLst>
              <a:ext uri="{FF2B5EF4-FFF2-40B4-BE49-F238E27FC236}">
                <a16:creationId xmlns:a16="http://schemas.microsoft.com/office/drawing/2014/main" id="{C4D84CA6-9F41-D7FF-D031-46353C6862A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43974" y="5107037"/>
            <a:ext cx="203521" cy="203521"/>
          </a:xfrm>
          <a:prstGeom prst="rect">
            <a:avLst/>
          </a:prstGeom>
        </p:spPr>
      </p:pic>
      <p:pic>
        <p:nvPicPr>
          <p:cNvPr id="4" name="Graphic 7">
            <a:hlinkClick r:id="" action="ppaction://hlinkshowjump?jump=nextslide"/>
            <a:extLst>
              <a:ext uri="{FF2B5EF4-FFF2-40B4-BE49-F238E27FC236}">
                <a16:creationId xmlns:a16="http://schemas.microsoft.com/office/drawing/2014/main" id="{E6AC4226-A6B3-FB4C-CCD2-A200F6D6228C}"/>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8" name="Graphic 9">
            <a:hlinkClick r:id="rId12" action="ppaction://hlinksldjump"/>
            <a:extLst>
              <a:ext uri="{FF2B5EF4-FFF2-40B4-BE49-F238E27FC236}">
                <a16:creationId xmlns:a16="http://schemas.microsoft.com/office/drawing/2014/main" id="{E2F18345-6891-3361-934D-EC59474E85E0}"/>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12" name="Graphic 6">
            <a:hlinkClick r:id="" action="ppaction://hlinkshowjump?jump=previousslide"/>
            <a:extLst>
              <a:ext uri="{FF2B5EF4-FFF2-40B4-BE49-F238E27FC236}">
                <a16:creationId xmlns:a16="http://schemas.microsoft.com/office/drawing/2014/main" id="{1F13B1F1-65A3-ECED-DA72-5C4075BAE103}"/>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596901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7C6B9-A400-093D-BFD3-47C639CBC2D9}"/>
              </a:ext>
            </a:extLst>
          </p:cNvPr>
          <p:cNvSpPr txBox="1">
            <a:spLocks noGrp="1"/>
          </p:cNvSpPr>
          <p:nvPr>
            <p:ph type="title"/>
          </p:nvPr>
        </p:nvSpPr>
        <p:spPr>
          <a:xfrm>
            <a:off x="7690962" y="915988"/>
            <a:ext cx="3661251" cy="1073150"/>
          </a:xfrm>
        </p:spPr>
        <p:txBody>
          <a:bodyPr>
            <a:noAutofit/>
          </a:bodyPr>
          <a:lstStyle/>
          <a:p>
            <a:pPr lvl="0"/>
            <a:br>
              <a:rPr lang="en" b="1" dirty="0"/>
            </a:br>
            <a:r>
              <a:rPr lang="en" b="1" dirty="0"/>
              <a:t>6.1 Advanceret undersøgelse</a:t>
            </a:r>
          </a:p>
        </p:txBody>
      </p:sp>
      <p:sp>
        <p:nvSpPr>
          <p:cNvPr id="10" name="Content Placeholder 9">
            <a:extLst>
              <a:ext uri="{FF2B5EF4-FFF2-40B4-BE49-F238E27FC236}">
                <a16:creationId xmlns:a16="http://schemas.microsoft.com/office/drawing/2014/main" id="{20FB66AB-C1BB-3EB9-E0AB-9E01A2AD1387}"/>
              </a:ext>
            </a:extLst>
          </p:cNvPr>
          <p:cNvSpPr>
            <a:spLocks noGrp="1"/>
          </p:cNvSpPr>
          <p:nvPr>
            <p:ph idx="1"/>
          </p:nvPr>
        </p:nvSpPr>
        <p:spPr>
          <a:xfrm>
            <a:off x="7690963" y="2276475"/>
            <a:ext cx="3661250" cy="3924300"/>
          </a:xfrm>
        </p:spPr>
        <p:txBody>
          <a:bodyPr>
            <a:noAutofit/>
          </a:bodyPr>
          <a:lstStyle/>
          <a:p>
            <a:r>
              <a:rPr lang="da-DK" dirty="0"/>
              <a:t>Røntgenundersøgelse </a:t>
            </a:r>
            <a:br>
              <a:rPr lang="da-DK" dirty="0"/>
            </a:br>
            <a:r>
              <a:rPr lang="da-DK" dirty="0"/>
              <a:t>eller ultralyd</a:t>
            </a:r>
          </a:p>
          <a:p>
            <a:r>
              <a:rPr lang="da-DK" dirty="0"/>
              <a:t>Cystoskopi</a:t>
            </a:r>
          </a:p>
        </p:txBody>
      </p:sp>
      <p:pic>
        <p:nvPicPr>
          <p:cNvPr id="5" name="Picture Placeholder 4" descr="A close-up of a doctor's hands holding a x-ray&#10;&#10;Description automatically generated">
            <a:extLst>
              <a:ext uri="{FF2B5EF4-FFF2-40B4-BE49-F238E27FC236}">
                <a16:creationId xmlns:a16="http://schemas.microsoft.com/office/drawing/2014/main" id="{FDA24ED7-318E-EEF6-B207-28FB146B19CC}"/>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7803" r="13209"/>
          <a:stretch/>
        </p:blipFill>
        <p:spPr>
          <a:xfrm>
            <a:off x="839788" y="915988"/>
            <a:ext cx="6203475" cy="5284787"/>
          </a:xfrm>
        </p:spPr>
      </p:pic>
      <p:pic>
        <p:nvPicPr>
          <p:cNvPr id="3" name="Graphic 7">
            <a:hlinkClick r:id="" action="ppaction://hlinkshowjump?jump=nextslide"/>
            <a:extLst>
              <a:ext uri="{FF2B5EF4-FFF2-40B4-BE49-F238E27FC236}">
                <a16:creationId xmlns:a16="http://schemas.microsoft.com/office/drawing/2014/main" id="{A128A66F-2734-D12C-39DA-89CD9A9A355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4" name="Graphic 9">
            <a:hlinkClick r:id="rId5" action="ppaction://hlinksldjump"/>
            <a:extLst>
              <a:ext uri="{FF2B5EF4-FFF2-40B4-BE49-F238E27FC236}">
                <a16:creationId xmlns:a16="http://schemas.microsoft.com/office/drawing/2014/main" id="{66F07853-4942-3D7F-12A0-EB895165BF6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9" name="Graphic 6">
            <a:hlinkClick r:id="" action="ppaction://hlinkshowjump?jump=previousslide"/>
            <a:extLst>
              <a:ext uri="{FF2B5EF4-FFF2-40B4-BE49-F238E27FC236}">
                <a16:creationId xmlns:a16="http://schemas.microsoft.com/office/drawing/2014/main" id="{24C5E131-55FC-9538-54E8-236C72AD6ED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10256024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46F6B-2CF5-DCFD-6EA2-DB082EA5AC8D}"/>
              </a:ext>
            </a:extLst>
          </p:cNvPr>
          <p:cNvSpPr>
            <a:spLocks noGrp="1"/>
          </p:cNvSpPr>
          <p:nvPr>
            <p:ph type="title"/>
          </p:nvPr>
        </p:nvSpPr>
        <p:spPr>
          <a:xfrm>
            <a:off x="5664200" y="916343"/>
            <a:ext cx="5689599" cy="1054121"/>
          </a:xfrm>
        </p:spPr>
        <p:txBody>
          <a:bodyPr/>
          <a:lstStyle/>
          <a:p>
            <a:r>
              <a:rPr lang="da-DK" dirty="0"/>
              <a:t>Opsummering</a:t>
            </a:r>
          </a:p>
        </p:txBody>
      </p:sp>
      <p:sp>
        <p:nvSpPr>
          <p:cNvPr id="3" name="Content Placeholder 2">
            <a:extLst>
              <a:ext uri="{FF2B5EF4-FFF2-40B4-BE49-F238E27FC236}">
                <a16:creationId xmlns:a16="http://schemas.microsoft.com/office/drawing/2014/main" id="{8D054354-55BB-B203-F007-B83D3E65EE14}"/>
              </a:ext>
            </a:extLst>
          </p:cNvPr>
          <p:cNvSpPr>
            <a:spLocks noGrp="1"/>
          </p:cNvSpPr>
          <p:nvPr>
            <p:ph idx="1"/>
          </p:nvPr>
        </p:nvSpPr>
        <p:spPr>
          <a:xfrm>
            <a:off x="5664200" y="2276474"/>
            <a:ext cx="5689598" cy="3924301"/>
          </a:xfrm>
        </p:spPr>
        <p:txBody>
          <a:bodyPr vert="horz" lIns="0" tIns="0" rIns="0" bIns="0" rtlCol="0" anchor="t">
            <a:normAutofit/>
          </a:bodyPr>
          <a:lstStyle/>
          <a:p>
            <a:pPr marL="0" indent="0">
              <a:buNone/>
            </a:pPr>
            <a:r>
              <a:rPr lang="da-DK" dirty="0"/>
              <a:t>Dette undervisningsmateriale udviklet i samarbejde med HCP'er hjælper med at identificere den optimale behandlingsvej for tibagevendende urinvejsinfektioner.</a:t>
            </a:r>
          </a:p>
          <a:p>
            <a:pPr marL="0" indent="0">
              <a:buNone/>
            </a:pPr>
            <a:endParaRPr lang="da-DK" dirty="0"/>
          </a:p>
          <a:p>
            <a:pPr marL="0" indent="0">
              <a:buNone/>
            </a:pPr>
            <a:r>
              <a:rPr lang="da-DK" dirty="0"/>
              <a:t>Ved at anvende denne samt yderligere læsning kan du holde dig opdateret og instruere nye kolleger såvel som patienter, der selvkateteriserer.</a:t>
            </a:r>
          </a:p>
          <a:p>
            <a:pPr marL="0" indent="0">
              <a:buNone/>
            </a:pPr>
            <a:endParaRPr lang="da-DK" dirty="0"/>
          </a:p>
          <a:p>
            <a:pPr marL="0" indent="0">
              <a:buNone/>
            </a:pPr>
            <a:r>
              <a:rPr lang="da-DK" dirty="0"/>
              <a:t>Der findes måder at reducere risikoen for at få UVI'er for RIK-brugere - hvis du er opmærksom på dem.</a:t>
            </a:r>
            <a:endParaRPr lang="en-US" dirty="0"/>
          </a:p>
        </p:txBody>
      </p:sp>
      <p:pic>
        <p:nvPicPr>
          <p:cNvPr id="14" name="Picture Placeholder 13" descr="A nurse using a tablet&#10;&#10;Description automatically generated">
            <a:extLst>
              <a:ext uri="{FF2B5EF4-FFF2-40B4-BE49-F238E27FC236}">
                <a16:creationId xmlns:a16="http://schemas.microsoft.com/office/drawing/2014/main" id="{9A21B736-1E45-12A5-7089-C0A1A84D23C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50000" r="3732"/>
          <a:stretch/>
        </p:blipFill>
        <p:spPr>
          <a:xfrm flipH="1">
            <a:off x="839788" y="915988"/>
            <a:ext cx="4176712" cy="5284787"/>
          </a:xfrm>
        </p:spPr>
      </p:pic>
      <p:pic>
        <p:nvPicPr>
          <p:cNvPr id="4" name="Graphic 7">
            <a:hlinkClick r:id="" action="ppaction://hlinkshowjump?jump=nextslide"/>
            <a:extLst>
              <a:ext uri="{FF2B5EF4-FFF2-40B4-BE49-F238E27FC236}">
                <a16:creationId xmlns:a16="http://schemas.microsoft.com/office/drawing/2014/main" id="{48550128-E952-443B-E9FA-A4554FACB0F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8" name="Graphic 9">
            <a:hlinkClick r:id="rId5" action="ppaction://hlinksldjump"/>
            <a:extLst>
              <a:ext uri="{FF2B5EF4-FFF2-40B4-BE49-F238E27FC236}">
                <a16:creationId xmlns:a16="http://schemas.microsoft.com/office/drawing/2014/main" id="{5E75D08B-9624-7277-41E3-00A79B669C3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9" name="Graphic 6">
            <a:hlinkClick r:id="" action="ppaction://hlinkshowjump?jump=previousslide"/>
            <a:extLst>
              <a:ext uri="{FF2B5EF4-FFF2-40B4-BE49-F238E27FC236}">
                <a16:creationId xmlns:a16="http://schemas.microsoft.com/office/drawing/2014/main" id="{1E8B7B67-73A9-AFA0-90C0-D2B315AB0DF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6219000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1B06E-69ED-FE85-864C-B7A5056B0D7B}"/>
              </a:ext>
            </a:extLst>
          </p:cNvPr>
          <p:cNvSpPr>
            <a:spLocks noGrp="1"/>
          </p:cNvSpPr>
          <p:nvPr>
            <p:ph type="title"/>
          </p:nvPr>
        </p:nvSpPr>
        <p:spPr>
          <a:xfrm>
            <a:off x="756890" y="1119415"/>
            <a:ext cx="10515600" cy="1081087"/>
          </a:xfrm>
        </p:spPr>
        <p:txBody>
          <a:bodyPr>
            <a:noAutofit/>
          </a:bodyPr>
          <a:lstStyle/>
          <a:p>
            <a:pPr algn="ctr">
              <a:lnSpc>
                <a:spcPts val="3300"/>
              </a:lnSpc>
            </a:pPr>
            <a:r>
              <a:rPr lang="da-DK" sz="3200" dirty="0"/>
              <a:t>Wellspect leverer både produkter og undervisningsmateriale for at reducere risikoen for urinvejsinfektioner</a:t>
            </a:r>
            <a:br>
              <a:rPr lang="en" sz="3200" dirty="0"/>
            </a:br>
            <a:r>
              <a:rPr lang="da-DK" sz="1800" b="1" dirty="0">
                <a:solidFill>
                  <a:srgbClr val="000000"/>
                </a:solidFill>
              </a:rPr>
              <a:t>Scan QR-koden eller brug linkene for at komme til:</a:t>
            </a:r>
            <a:endParaRPr lang="en" sz="3200" b="1" dirty="0"/>
          </a:p>
        </p:txBody>
      </p:sp>
      <p:sp>
        <p:nvSpPr>
          <p:cNvPr id="5" name="Content Placeholder 4">
            <a:extLst>
              <a:ext uri="{FF2B5EF4-FFF2-40B4-BE49-F238E27FC236}">
                <a16:creationId xmlns:a16="http://schemas.microsoft.com/office/drawing/2014/main" id="{B4EFC418-2E09-6823-9EDF-17C317EF03C8}"/>
              </a:ext>
            </a:extLst>
          </p:cNvPr>
          <p:cNvSpPr>
            <a:spLocks noGrp="1"/>
          </p:cNvSpPr>
          <p:nvPr>
            <p:ph sz="quarter" idx="11"/>
          </p:nvPr>
        </p:nvSpPr>
        <p:spPr>
          <a:xfrm>
            <a:off x="4798243" y="5396219"/>
            <a:ext cx="1705569" cy="720000"/>
          </a:xfrm>
        </p:spPr>
        <p:txBody>
          <a:bodyPr anchor="ctr"/>
          <a:lstStyle/>
          <a:p>
            <a:pPr marL="0" indent="0" algn="ctr">
              <a:buNone/>
            </a:pPr>
            <a:r>
              <a:rPr lang="da-DK" sz="1400" dirty="0"/>
              <a:t>Læs mere og </a:t>
            </a:r>
            <a:br>
              <a:rPr lang="da-DK" sz="1400" dirty="0"/>
            </a:br>
            <a:r>
              <a:rPr lang="da-DK" sz="1400" dirty="0"/>
              <a:t>bestil en vareprøve</a:t>
            </a:r>
          </a:p>
        </p:txBody>
      </p:sp>
      <p:sp>
        <p:nvSpPr>
          <p:cNvPr id="7" name="Content Placeholder 6">
            <a:extLst>
              <a:ext uri="{FF2B5EF4-FFF2-40B4-BE49-F238E27FC236}">
                <a16:creationId xmlns:a16="http://schemas.microsoft.com/office/drawing/2014/main" id="{CAEE583A-6AD4-28CF-7521-749D2DADED62}"/>
              </a:ext>
            </a:extLst>
          </p:cNvPr>
          <p:cNvSpPr>
            <a:spLocks noGrp="1"/>
          </p:cNvSpPr>
          <p:nvPr>
            <p:ph sz="quarter" idx="12"/>
          </p:nvPr>
        </p:nvSpPr>
        <p:spPr>
          <a:xfrm>
            <a:off x="8399281" y="5396219"/>
            <a:ext cx="1716467" cy="720000"/>
          </a:xfrm>
        </p:spPr>
        <p:txBody>
          <a:bodyPr anchor="ctr"/>
          <a:lstStyle/>
          <a:p>
            <a:pPr marL="0" indent="0" algn="ctr">
              <a:buNone/>
            </a:pPr>
            <a:r>
              <a:rPr kumimoji="0" lang="en" sz="1400" b="0" i="0" u="none" strike="noStrike" kern="1200" cap="none" spc="0" normalizeH="0" baseline="0" noProof="0" dirty="0">
                <a:ln>
                  <a:noFill/>
                </a:ln>
                <a:solidFill>
                  <a:srgbClr val="000000"/>
                </a:solidFill>
                <a:effectLst/>
                <a:uLnTx/>
                <a:uFillTx/>
                <a:ea typeface="+mn-ea"/>
                <a:cs typeface="+mn-cs"/>
              </a:rPr>
              <a:t>Læs mere og </a:t>
            </a:r>
            <a:br>
              <a:rPr kumimoji="0" lang="en" sz="1400" b="0" i="0" u="none" strike="noStrike" kern="1200" cap="none" spc="0" normalizeH="0" baseline="0" noProof="0" dirty="0">
                <a:ln>
                  <a:noFill/>
                </a:ln>
                <a:solidFill>
                  <a:srgbClr val="000000"/>
                </a:solidFill>
                <a:effectLst/>
                <a:uLnTx/>
                <a:uFillTx/>
                <a:ea typeface="+mn-ea"/>
                <a:cs typeface="+mn-cs"/>
              </a:rPr>
            </a:br>
            <a:r>
              <a:rPr kumimoji="0" lang="en" sz="1400" b="0" i="0" u="none" strike="noStrike" kern="1200" cap="none" spc="0" normalizeH="0" baseline="0" noProof="0" dirty="0">
                <a:ln>
                  <a:noFill/>
                </a:ln>
                <a:solidFill>
                  <a:srgbClr val="000000"/>
                </a:solidFill>
                <a:effectLst/>
                <a:uLnTx/>
                <a:uFillTx/>
                <a:ea typeface="+mn-ea"/>
                <a:cs typeface="+mn-cs"/>
              </a:rPr>
              <a:t>bestil en vareprøve</a:t>
            </a:r>
            <a:endParaRPr lang="en" sz="1400" dirty="0">
              <a:hlinkClick r:id="rId3"/>
            </a:endParaRPr>
          </a:p>
        </p:txBody>
      </p:sp>
      <p:pic>
        <p:nvPicPr>
          <p:cNvPr id="41" name="Picture Placeholder 40" descr="A person holding a phone and a computer&#10;&#10;Description automatically generated">
            <a:extLst>
              <a:ext uri="{FF2B5EF4-FFF2-40B4-BE49-F238E27FC236}">
                <a16:creationId xmlns:a16="http://schemas.microsoft.com/office/drawing/2014/main" id="{C058675A-7581-039A-25A0-DBA68C4C49B7}"/>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2774" b="2774"/>
          <a:stretch>
            <a:fillRect/>
          </a:stretch>
        </p:blipFill>
        <p:spPr>
          <a:xfrm>
            <a:off x="839788" y="2288897"/>
            <a:ext cx="3348037" cy="2371725"/>
          </a:xfrm>
          <a:prstGeom prst="roundRect">
            <a:avLst>
              <a:gd name="adj" fmla="val 4743"/>
            </a:avLst>
          </a:prstGeom>
        </p:spPr>
      </p:pic>
      <p:pic>
        <p:nvPicPr>
          <p:cNvPr id="39" name="Picture Placeholder 38" descr="A person using a computer and a phone&#10;&#10;Description automatically generated">
            <a:extLst>
              <a:ext uri="{FF2B5EF4-FFF2-40B4-BE49-F238E27FC236}">
                <a16:creationId xmlns:a16="http://schemas.microsoft.com/office/drawing/2014/main" id="{958DC6DC-59A5-3482-C2B6-934837217EA0}"/>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t="2774" b="2774"/>
          <a:stretch>
            <a:fillRect/>
          </a:stretch>
        </p:blipFill>
        <p:spPr>
          <a:xfrm>
            <a:off x="4412547" y="2288897"/>
            <a:ext cx="3348037" cy="2371725"/>
          </a:xfrm>
          <a:prstGeom prst="roundRect">
            <a:avLst>
              <a:gd name="adj" fmla="val 3551"/>
            </a:avLst>
          </a:prstGeom>
        </p:spPr>
      </p:pic>
      <p:pic>
        <p:nvPicPr>
          <p:cNvPr id="37" name="Picture Placeholder 36" descr="A person using a computer and a phone&#10;&#10;Description automatically generated">
            <a:extLst>
              <a:ext uri="{FF2B5EF4-FFF2-40B4-BE49-F238E27FC236}">
                <a16:creationId xmlns:a16="http://schemas.microsoft.com/office/drawing/2014/main" id="{FAECCF2D-5702-D2F9-8371-D85550BB4341}"/>
              </a:ext>
            </a:extLst>
          </p:cNvPr>
          <p:cNvPicPr>
            <a:picLocks noGrp="1" noChangeAspect="1"/>
          </p:cNvPicPr>
          <p:nvPr>
            <p:ph type="pic" sz="quarter" idx="15"/>
          </p:nvPr>
        </p:nvPicPr>
        <p:blipFill>
          <a:blip r:embed="rId6">
            <a:extLst>
              <a:ext uri="{28A0092B-C50C-407E-A947-70E740481C1C}">
                <a14:useLocalDpi xmlns:a14="http://schemas.microsoft.com/office/drawing/2010/main" val="0"/>
              </a:ext>
            </a:extLst>
          </a:blip>
          <a:srcRect t="2774" b="2774"/>
          <a:stretch>
            <a:fillRect/>
          </a:stretch>
        </p:blipFill>
        <p:spPr>
          <a:xfrm>
            <a:off x="7985125" y="2282547"/>
            <a:ext cx="3348038" cy="2371725"/>
          </a:xfrm>
          <a:prstGeom prst="roundRect">
            <a:avLst>
              <a:gd name="adj" fmla="val 4346"/>
            </a:avLst>
          </a:prstGeom>
        </p:spPr>
      </p:pic>
      <p:sp>
        <p:nvSpPr>
          <p:cNvPr id="22" name="Linked button">
            <a:hlinkClick r:id="rId7"/>
            <a:extLst>
              <a:ext uri="{FF2B5EF4-FFF2-40B4-BE49-F238E27FC236}">
                <a16:creationId xmlns:a16="http://schemas.microsoft.com/office/drawing/2014/main" id="{DE8ED1B5-99AB-3A12-B8E2-F447AA23888B}"/>
              </a:ext>
            </a:extLst>
          </p:cNvPr>
          <p:cNvSpPr/>
          <p:nvPr/>
        </p:nvSpPr>
        <p:spPr>
          <a:xfrm>
            <a:off x="1062731" y="4882628"/>
            <a:ext cx="2880000"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en-US" sz="1400" dirty="0"/>
              <a:t>W</a:t>
            </a:r>
            <a:r>
              <a:rPr lang="en-US" sz="1400" noProof="1"/>
              <a:t>ellspec</a:t>
            </a:r>
            <a:r>
              <a:rPr lang="en-US" sz="1400" dirty="0"/>
              <a:t>t Education</a:t>
            </a:r>
          </a:p>
        </p:txBody>
      </p:sp>
      <p:pic>
        <p:nvPicPr>
          <p:cNvPr id="24" name="Graphic 23">
            <a:extLst>
              <a:ext uri="{FF2B5EF4-FFF2-40B4-BE49-F238E27FC236}">
                <a16:creationId xmlns:a16="http://schemas.microsoft.com/office/drawing/2014/main" id="{27FEC39B-9C2F-0F6B-0DDE-D0C9D130D0D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25065" y="4957062"/>
            <a:ext cx="203521" cy="203521"/>
          </a:xfrm>
          <a:prstGeom prst="rect">
            <a:avLst/>
          </a:prstGeom>
        </p:spPr>
      </p:pic>
      <p:sp>
        <p:nvSpPr>
          <p:cNvPr id="28" name="Content Placeholder 27">
            <a:extLst>
              <a:ext uri="{FF2B5EF4-FFF2-40B4-BE49-F238E27FC236}">
                <a16:creationId xmlns:a16="http://schemas.microsoft.com/office/drawing/2014/main" id="{C8D86F99-1748-B59B-E902-41CBF31173E9}"/>
              </a:ext>
            </a:extLst>
          </p:cNvPr>
          <p:cNvSpPr>
            <a:spLocks noGrp="1"/>
          </p:cNvSpPr>
          <p:nvPr>
            <p:ph sz="quarter" idx="10"/>
          </p:nvPr>
        </p:nvSpPr>
        <p:spPr>
          <a:xfrm>
            <a:off x="1517715" y="5396219"/>
            <a:ext cx="1347350" cy="720000"/>
          </a:xfrm>
        </p:spPr>
        <p:txBody>
          <a:bodyPr anchor="ctr" anchorCtr="0"/>
          <a:lstStyle/>
          <a:p>
            <a:pPr marL="0" indent="0" algn="ctr">
              <a:buNone/>
            </a:pPr>
            <a:r>
              <a:rPr kumimoji="0" lang="en" sz="1400" b="0" i="0" u="none" strike="noStrike" kern="1200" cap="none" spc="0" normalizeH="0" baseline="0" noProof="0" dirty="0">
                <a:ln>
                  <a:noFill/>
                </a:ln>
                <a:solidFill>
                  <a:srgbClr val="000000"/>
                </a:solidFill>
                <a:effectLst/>
                <a:uLnTx/>
                <a:uFillTx/>
                <a:ea typeface="+mn-ea"/>
                <a:cs typeface="+mn-cs"/>
              </a:rPr>
              <a:t>Find mere materiale</a:t>
            </a:r>
            <a:endParaRPr lang="en" sz="1400" dirty="0">
              <a:hlinkClick r:id="rId10"/>
            </a:endParaRPr>
          </a:p>
        </p:txBody>
      </p:sp>
      <p:sp>
        <p:nvSpPr>
          <p:cNvPr id="31" name="Linked button">
            <a:hlinkClick r:id="rId11"/>
            <a:extLst>
              <a:ext uri="{FF2B5EF4-FFF2-40B4-BE49-F238E27FC236}">
                <a16:creationId xmlns:a16="http://schemas.microsoft.com/office/drawing/2014/main" id="{799F4613-3B08-D9ED-726F-1B8D69935949}"/>
              </a:ext>
            </a:extLst>
          </p:cNvPr>
          <p:cNvSpPr/>
          <p:nvPr/>
        </p:nvSpPr>
        <p:spPr>
          <a:xfrm>
            <a:off x="4654343" y="4882628"/>
            <a:ext cx="2880000"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da-DK" sz="1400" dirty="0"/>
              <a:t>LoFric-katetre til </a:t>
            </a:r>
            <a:r>
              <a:rPr lang="en-US" sz="1400" dirty="0"/>
              <a:t>RIK</a:t>
            </a:r>
          </a:p>
        </p:txBody>
      </p:sp>
      <p:pic>
        <p:nvPicPr>
          <p:cNvPr id="32" name="Graphic 31">
            <a:extLst>
              <a:ext uri="{FF2B5EF4-FFF2-40B4-BE49-F238E27FC236}">
                <a16:creationId xmlns:a16="http://schemas.microsoft.com/office/drawing/2014/main" id="{D371B17C-29F9-E413-21A2-C0F7CD5FC1C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63812" y="4957062"/>
            <a:ext cx="203521" cy="203521"/>
          </a:xfrm>
          <a:prstGeom prst="rect">
            <a:avLst/>
          </a:prstGeom>
        </p:spPr>
      </p:pic>
      <p:sp>
        <p:nvSpPr>
          <p:cNvPr id="33" name="Linked button">
            <a:hlinkClick r:id="rId12"/>
            <a:extLst>
              <a:ext uri="{FF2B5EF4-FFF2-40B4-BE49-F238E27FC236}">
                <a16:creationId xmlns:a16="http://schemas.microsoft.com/office/drawing/2014/main" id="{39574C36-DD26-E59F-C2E0-4AB839FAFEA0}"/>
              </a:ext>
            </a:extLst>
          </p:cNvPr>
          <p:cNvSpPr/>
          <p:nvPr/>
        </p:nvSpPr>
        <p:spPr>
          <a:xfrm>
            <a:off x="8227102" y="4882628"/>
            <a:ext cx="2880000"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da-DK" sz="1400" dirty="0">
                <a:solidFill>
                  <a:schemeClr val="bg1"/>
                </a:solidFill>
                <a:hlinkClick r:id="rId12">
                  <a:extLst>
                    <a:ext uri="{A12FA001-AC4F-418D-AE19-62706E023703}">
                      <ahyp:hlinkClr xmlns:ahyp="http://schemas.microsoft.com/office/drawing/2018/hyperlinkcolor" val="tx"/>
                    </a:ext>
                  </a:extLst>
                </a:hlinkClick>
              </a:rPr>
              <a:t>Navina –produkter </a:t>
            </a:r>
            <a:r>
              <a:rPr lang="en-US" sz="1400" dirty="0">
                <a:solidFill>
                  <a:schemeClr val="bg1"/>
                </a:solidFill>
                <a:hlinkClick r:id="rId12">
                  <a:extLst>
                    <a:ext uri="{A12FA001-AC4F-418D-AE19-62706E023703}">
                      <ahyp:hlinkClr xmlns:ahyp="http://schemas.microsoft.com/office/drawing/2018/hyperlinkcolor" val="tx"/>
                    </a:ext>
                  </a:extLst>
                </a:hlinkClick>
              </a:rPr>
              <a:t>til TAI</a:t>
            </a:r>
            <a:endParaRPr lang="en-US" sz="1400" dirty="0">
              <a:solidFill>
                <a:schemeClr val="bg1"/>
              </a:solidFill>
            </a:endParaRPr>
          </a:p>
        </p:txBody>
      </p:sp>
      <p:pic>
        <p:nvPicPr>
          <p:cNvPr id="34" name="Graphic 33">
            <a:extLst>
              <a:ext uri="{FF2B5EF4-FFF2-40B4-BE49-F238E27FC236}">
                <a16:creationId xmlns:a16="http://schemas.microsoft.com/office/drawing/2014/main" id="{CCBB72E2-44F4-F4D4-07CD-90517C80E6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483706" y="4957062"/>
            <a:ext cx="203521" cy="203521"/>
          </a:xfrm>
          <a:prstGeom prst="rect">
            <a:avLst/>
          </a:prstGeom>
        </p:spPr>
      </p:pic>
      <p:pic>
        <p:nvPicPr>
          <p:cNvPr id="3" name="Graphic 7">
            <a:hlinkClick r:id="" action="ppaction://hlinkshowjump?jump=nextslide"/>
            <a:extLst>
              <a:ext uri="{FF2B5EF4-FFF2-40B4-BE49-F238E27FC236}">
                <a16:creationId xmlns:a16="http://schemas.microsoft.com/office/drawing/2014/main" id="{9C01D799-4D79-3711-5E5D-5DE88AE57ED0}"/>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4" name="Graphic 9">
            <a:hlinkClick r:id="rId14" action="ppaction://hlinksldjump"/>
            <a:extLst>
              <a:ext uri="{FF2B5EF4-FFF2-40B4-BE49-F238E27FC236}">
                <a16:creationId xmlns:a16="http://schemas.microsoft.com/office/drawing/2014/main" id="{E96D6650-235E-8051-3EB5-AE36D5A8D62E}"/>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8" name="Graphic 6">
            <a:hlinkClick r:id="" action="ppaction://hlinkshowjump?jump=previousslide"/>
            <a:extLst>
              <a:ext uri="{FF2B5EF4-FFF2-40B4-BE49-F238E27FC236}">
                <a16:creationId xmlns:a16="http://schemas.microsoft.com/office/drawing/2014/main" id="{312F8248-AA53-320D-F77C-F475A672CAE2}"/>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pic>
        <p:nvPicPr>
          <p:cNvPr id="10" name="Bildobjekt 9">
            <a:extLst>
              <a:ext uri="{FF2B5EF4-FFF2-40B4-BE49-F238E27FC236}">
                <a16:creationId xmlns:a16="http://schemas.microsoft.com/office/drawing/2014/main" id="{CA178DF0-3B8B-ABA5-B616-7B716F003A04}"/>
              </a:ext>
            </a:extLst>
          </p:cNvPr>
          <p:cNvPicPr>
            <a:picLocks noChangeAspect="1"/>
          </p:cNvPicPr>
          <p:nvPr/>
        </p:nvPicPr>
        <p:blipFill>
          <a:blip r:embed="rId16"/>
          <a:stretch>
            <a:fillRect/>
          </a:stretch>
        </p:blipFill>
        <p:spPr>
          <a:xfrm>
            <a:off x="10166150" y="5434147"/>
            <a:ext cx="675439" cy="669857"/>
          </a:xfrm>
          <a:prstGeom prst="rect">
            <a:avLst/>
          </a:prstGeom>
        </p:spPr>
      </p:pic>
      <p:pic>
        <p:nvPicPr>
          <p:cNvPr id="12" name="Bildobjekt 11">
            <a:extLst>
              <a:ext uri="{FF2B5EF4-FFF2-40B4-BE49-F238E27FC236}">
                <a16:creationId xmlns:a16="http://schemas.microsoft.com/office/drawing/2014/main" id="{F717287D-6FC7-E0F3-FC3C-D7FE173549CD}"/>
              </a:ext>
            </a:extLst>
          </p:cNvPr>
          <p:cNvPicPr>
            <a:picLocks noChangeAspect="1"/>
          </p:cNvPicPr>
          <p:nvPr/>
        </p:nvPicPr>
        <p:blipFill>
          <a:blip r:embed="rId17"/>
          <a:stretch>
            <a:fillRect/>
          </a:stretch>
        </p:blipFill>
        <p:spPr>
          <a:xfrm>
            <a:off x="6734548" y="5434147"/>
            <a:ext cx="665570" cy="682072"/>
          </a:xfrm>
          <a:prstGeom prst="rect">
            <a:avLst/>
          </a:prstGeom>
        </p:spPr>
      </p:pic>
      <p:pic>
        <p:nvPicPr>
          <p:cNvPr id="14" name="Bildobjekt 13">
            <a:extLst>
              <a:ext uri="{FF2B5EF4-FFF2-40B4-BE49-F238E27FC236}">
                <a16:creationId xmlns:a16="http://schemas.microsoft.com/office/drawing/2014/main" id="{B29047F2-D875-30AC-6CF4-54E61DC556F4}"/>
              </a:ext>
            </a:extLst>
          </p:cNvPr>
          <p:cNvPicPr>
            <a:picLocks noChangeAspect="1"/>
          </p:cNvPicPr>
          <p:nvPr/>
        </p:nvPicPr>
        <p:blipFill>
          <a:blip r:embed="rId18"/>
          <a:stretch>
            <a:fillRect/>
          </a:stretch>
        </p:blipFill>
        <p:spPr>
          <a:xfrm>
            <a:off x="3058879" y="5434148"/>
            <a:ext cx="676435" cy="682072"/>
          </a:xfrm>
          <a:prstGeom prst="rect">
            <a:avLst/>
          </a:prstGeom>
        </p:spPr>
      </p:pic>
    </p:spTree>
    <p:extLst>
      <p:ext uri="{BB962C8B-B14F-4D97-AF65-F5344CB8AC3E}">
        <p14:creationId xmlns:p14="http://schemas.microsoft.com/office/powerpoint/2010/main" val="1361566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26F24D0-1B68-4610-2E21-2124AEEDF98B}"/>
              </a:ext>
            </a:extLst>
          </p:cNvPr>
          <p:cNvSpPr>
            <a:spLocks noGrp="1"/>
          </p:cNvSpPr>
          <p:nvPr>
            <p:ph type="title"/>
          </p:nvPr>
        </p:nvSpPr>
        <p:spPr>
          <a:xfrm>
            <a:off x="5664200" y="916343"/>
            <a:ext cx="5689599" cy="1054121"/>
          </a:xfrm>
        </p:spPr>
        <p:txBody>
          <a:bodyPr>
            <a:normAutofit/>
          </a:bodyPr>
          <a:lstStyle/>
          <a:p>
            <a:r>
              <a:rPr lang="da-DK" dirty="0"/>
              <a:t>Dette materiale er udviklet i samarbejde med følgende HCP’er</a:t>
            </a:r>
          </a:p>
        </p:txBody>
      </p:sp>
      <p:sp>
        <p:nvSpPr>
          <p:cNvPr id="3" name="Platshållare för innehåll 2">
            <a:extLst>
              <a:ext uri="{FF2B5EF4-FFF2-40B4-BE49-F238E27FC236}">
                <a16:creationId xmlns:a16="http://schemas.microsoft.com/office/drawing/2014/main" id="{4127CE56-0019-5CAE-DEF8-702B5F35C3EC}"/>
              </a:ext>
            </a:extLst>
          </p:cNvPr>
          <p:cNvSpPr>
            <a:spLocks noGrp="1"/>
          </p:cNvSpPr>
          <p:nvPr>
            <p:ph idx="1"/>
          </p:nvPr>
        </p:nvSpPr>
        <p:spPr>
          <a:xfrm>
            <a:off x="5664199" y="2276474"/>
            <a:ext cx="5688013" cy="3924301"/>
          </a:xfrm>
        </p:spPr>
        <p:txBody>
          <a:bodyPr vert="horz" lIns="0" tIns="0" rIns="0" bIns="0" rtlCol="0" anchor="t">
            <a:normAutofit/>
          </a:bodyPr>
          <a:lstStyle/>
          <a:p>
            <a:pPr marL="0" indent="0">
              <a:buNone/>
            </a:pPr>
            <a:r>
              <a:rPr lang="en-US" sz="1600" i="1" dirty="0"/>
              <a:t>Simone </a:t>
            </a:r>
            <a:r>
              <a:rPr lang="en-US" sz="1600" i="1" noProof="1"/>
              <a:t>Bajardo</a:t>
            </a:r>
            <a:r>
              <a:rPr lang="en-US" sz="1600" i="1" dirty="0"/>
              <a:t>, </a:t>
            </a:r>
            <a:r>
              <a:rPr lang="da-DK" sz="1600" i="1" dirty="0"/>
              <a:t>sygeplejerske</a:t>
            </a:r>
            <a:r>
              <a:rPr lang="en-US" sz="1600" i="1" dirty="0"/>
              <a:t>, Hospital </a:t>
            </a:r>
            <a:r>
              <a:rPr lang="en-US" sz="1600" i="1" noProof="1"/>
              <a:t>Negrar</a:t>
            </a:r>
            <a:r>
              <a:rPr lang="en-US" sz="1600" i="1" dirty="0"/>
              <a:t> di Valpolicella, </a:t>
            </a:r>
            <a:r>
              <a:rPr lang="da-DK" sz="1600" i="1" dirty="0"/>
              <a:t>Italien</a:t>
            </a:r>
          </a:p>
          <a:p>
            <a:pPr marL="0" indent="0">
              <a:buNone/>
            </a:pPr>
            <a:r>
              <a:rPr lang="sv-SE" sz="1600" i="1" dirty="0">
                <a:solidFill>
                  <a:srgbClr val="000000"/>
                </a:solidFill>
                <a:effectLst/>
                <a:latin typeface="Calibri" panose="020F0502020204030204" pitchFamily="34" charset="0"/>
                <a:ea typeface="Calibri" panose="020F0502020204030204" pitchFamily="34" charset="0"/>
              </a:rPr>
              <a:t>Birgitta Magnusson, </a:t>
            </a:r>
            <a:r>
              <a:rPr lang="da-DK" sz="1600" i="1" dirty="0">
                <a:solidFill>
                  <a:srgbClr val="000000"/>
                </a:solidFill>
                <a:effectLst/>
                <a:latin typeface="Calibri" panose="020F0502020204030204" pitchFamily="34" charset="0"/>
                <a:ea typeface="Calibri" panose="020F0502020204030204" pitchFamily="34" charset="0"/>
              </a:rPr>
              <a:t>uroterapeut</a:t>
            </a:r>
            <a:r>
              <a:rPr lang="sv-SE" sz="1600" i="1" dirty="0">
                <a:solidFill>
                  <a:srgbClr val="000000"/>
                </a:solidFill>
                <a:effectLst/>
                <a:latin typeface="Calibri" panose="020F0502020204030204" pitchFamily="34" charset="0"/>
                <a:ea typeface="Calibri" panose="020F0502020204030204" pitchFamily="34" charset="0"/>
              </a:rPr>
              <a:t>, Karlstad hospital, Sverige</a:t>
            </a:r>
            <a:endParaRPr lang="sv-SE" sz="1600" i="1" dirty="0">
              <a:effectLst/>
              <a:latin typeface="Calibri" panose="020F0502020204030204" pitchFamily="34" charset="0"/>
              <a:ea typeface="Calibri" panose="020F0502020204030204" pitchFamily="34" charset="0"/>
            </a:endParaRPr>
          </a:p>
          <a:p>
            <a:pPr marL="0" indent="0">
              <a:buNone/>
            </a:pPr>
            <a:r>
              <a:rPr lang="sv-SE" sz="1600" i="1" dirty="0"/>
              <a:t>Katarina </a:t>
            </a:r>
            <a:r>
              <a:rPr lang="sv-SE" sz="1600" i="1" noProof="1"/>
              <a:t>Gunséus</a:t>
            </a:r>
            <a:r>
              <a:rPr lang="sv-SE" sz="1600" i="1" dirty="0"/>
              <a:t>, </a:t>
            </a:r>
            <a:r>
              <a:rPr lang="da-DK" sz="1600" i="1" dirty="0">
                <a:solidFill>
                  <a:srgbClr val="000000"/>
                </a:solidFill>
                <a:effectLst/>
                <a:latin typeface="Calibri" panose="020F0502020204030204" pitchFamily="34" charset="0"/>
                <a:ea typeface="Calibri" panose="020F0502020204030204" pitchFamily="34" charset="0"/>
              </a:rPr>
              <a:t>uroterapeut</a:t>
            </a:r>
            <a:r>
              <a:rPr lang="sv-SE" sz="1600" i="1" dirty="0">
                <a:solidFill>
                  <a:srgbClr val="000000"/>
                </a:solidFill>
                <a:effectLst/>
                <a:latin typeface="Calibri" panose="020F0502020204030204" pitchFamily="34" charset="0"/>
                <a:ea typeface="Calibri" panose="020F0502020204030204" pitchFamily="34" charset="0"/>
              </a:rPr>
              <a:t>,</a:t>
            </a:r>
            <a:r>
              <a:rPr lang="sv-SE" sz="1600" i="1" dirty="0"/>
              <a:t> Sunderby Hospital</a:t>
            </a:r>
            <a:r>
              <a:rPr lang="en-US" sz="1600" i="1" dirty="0"/>
              <a:t>, Sverige</a:t>
            </a:r>
          </a:p>
          <a:p>
            <a:pPr marL="0" indent="0">
              <a:buNone/>
            </a:pPr>
            <a:r>
              <a:rPr lang="sv-SE" sz="1600" i="1" dirty="0">
                <a:solidFill>
                  <a:srgbClr val="000000"/>
                </a:solidFill>
                <a:effectLst/>
                <a:latin typeface="Calibri" panose="020F0502020204030204" pitchFamily="34" charset="0"/>
                <a:ea typeface="Calibri" panose="020F0502020204030204" pitchFamily="34" charset="0"/>
              </a:rPr>
              <a:t>Lars </a:t>
            </a:r>
            <a:r>
              <a:rPr lang="sv-SE" sz="1600" i="1" noProof="1">
                <a:solidFill>
                  <a:srgbClr val="000000"/>
                </a:solidFill>
                <a:effectLst/>
                <a:latin typeface="Calibri" panose="020F0502020204030204" pitchFamily="34" charset="0"/>
                <a:ea typeface="Calibri" panose="020F0502020204030204" pitchFamily="34" charset="0"/>
              </a:rPr>
              <a:t>Hjertzell</a:t>
            </a:r>
            <a:r>
              <a:rPr lang="sv-SE" sz="1600" i="1" dirty="0">
                <a:solidFill>
                  <a:srgbClr val="000000"/>
                </a:solidFill>
                <a:effectLst/>
                <a:latin typeface="Calibri" panose="020F0502020204030204" pitchFamily="34" charset="0"/>
                <a:ea typeface="Calibri" panose="020F0502020204030204" pitchFamily="34" charset="0"/>
              </a:rPr>
              <a:t>, </a:t>
            </a:r>
            <a:r>
              <a:rPr lang="da-DK" sz="1600" i="1" dirty="0">
                <a:solidFill>
                  <a:srgbClr val="000000"/>
                </a:solidFill>
                <a:effectLst/>
                <a:latin typeface="Calibri" panose="020F0502020204030204" pitchFamily="34" charset="0"/>
                <a:ea typeface="Calibri" panose="020F0502020204030204" pitchFamily="34" charset="0"/>
              </a:rPr>
              <a:t>uroterapeut</a:t>
            </a:r>
            <a:r>
              <a:rPr lang="sv-SE" sz="1600" i="1" dirty="0">
                <a:solidFill>
                  <a:srgbClr val="000000"/>
                </a:solidFill>
                <a:effectLst/>
                <a:latin typeface="Calibri" panose="020F0502020204030204" pitchFamily="34" charset="0"/>
                <a:ea typeface="Calibri" panose="020F0502020204030204" pitchFamily="34" charset="0"/>
              </a:rPr>
              <a:t>, Karolinska </a:t>
            </a:r>
            <a:r>
              <a:rPr lang="sv-SE" sz="1600" i="1" dirty="0">
                <a:latin typeface="Calibri" panose="020F0502020204030204" pitchFamily="34" charset="0"/>
                <a:ea typeface="Calibri" panose="020F0502020204030204" pitchFamily="34" charset="0"/>
              </a:rPr>
              <a:t>U</a:t>
            </a:r>
            <a:r>
              <a:rPr lang="sv-SE" sz="1600" i="1" dirty="0">
                <a:solidFill>
                  <a:srgbClr val="000000"/>
                </a:solidFill>
                <a:effectLst/>
                <a:latin typeface="Calibri" panose="020F0502020204030204" pitchFamily="34" charset="0"/>
                <a:ea typeface="Calibri" panose="020F0502020204030204" pitchFamily="34" charset="0"/>
              </a:rPr>
              <a:t>niversitetshospital, Sverige</a:t>
            </a:r>
            <a:endParaRPr lang="sv-SE" sz="1600" i="1" dirty="0">
              <a:effectLst/>
              <a:latin typeface="Calibri" panose="020F0502020204030204" pitchFamily="34" charset="0"/>
              <a:ea typeface="Calibri" panose="020F0502020204030204" pitchFamily="34" charset="0"/>
            </a:endParaRPr>
          </a:p>
          <a:p>
            <a:pPr marL="0" indent="0">
              <a:buNone/>
            </a:pPr>
            <a:r>
              <a:rPr lang="sv-SE" sz="1600" i="1" dirty="0">
                <a:effectLst/>
                <a:latin typeface="Calibri" panose="020F0502020204030204" pitchFamily="34" charset="0"/>
                <a:ea typeface="Calibri" panose="020F0502020204030204" pitchFamily="34" charset="0"/>
              </a:rPr>
              <a:t>Helén Hummer, </a:t>
            </a:r>
            <a:r>
              <a:rPr lang="da-DK" sz="1600" i="1" dirty="0">
                <a:solidFill>
                  <a:srgbClr val="000000"/>
                </a:solidFill>
                <a:effectLst/>
                <a:latin typeface="Calibri" panose="020F0502020204030204" pitchFamily="34" charset="0"/>
                <a:ea typeface="Calibri" panose="020F0502020204030204" pitchFamily="34" charset="0"/>
              </a:rPr>
              <a:t>uroterapeut</a:t>
            </a:r>
            <a:r>
              <a:rPr lang="sv-SE" sz="1600" i="1" dirty="0">
                <a:latin typeface="Calibri" panose="020F0502020204030204" pitchFamily="34" charset="0"/>
                <a:ea typeface="Calibri" panose="020F0502020204030204" pitchFamily="34" charset="0"/>
              </a:rPr>
              <a:t>, </a:t>
            </a:r>
            <a:r>
              <a:rPr lang="sv-SE" sz="1600" i="1" dirty="0">
                <a:effectLst/>
                <a:latin typeface="Calibri" panose="020F0502020204030204" pitchFamily="34" charset="0"/>
                <a:ea typeface="Calibri" panose="020F0502020204030204" pitchFamily="34" charset="0"/>
              </a:rPr>
              <a:t>Örebro </a:t>
            </a:r>
            <a:r>
              <a:rPr lang="sv-SE" sz="1600" i="1" dirty="0">
                <a:latin typeface="Calibri" panose="020F0502020204030204" pitchFamily="34" charset="0"/>
                <a:ea typeface="Calibri" panose="020F0502020204030204" pitchFamily="34" charset="0"/>
              </a:rPr>
              <a:t>Universitetshospital</a:t>
            </a:r>
            <a:r>
              <a:rPr lang="sv-SE" sz="1600" i="1" dirty="0">
                <a:effectLst/>
                <a:latin typeface="Calibri" panose="020F0502020204030204" pitchFamily="34" charset="0"/>
                <a:ea typeface="Calibri" panose="020F0502020204030204" pitchFamily="34" charset="0"/>
              </a:rPr>
              <a:t>, </a:t>
            </a:r>
            <a:r>
              <a:rPr lang="en-US" sz="1600" i="1" dirty="0"/>
              <a:t>Sverige</a:t>
            </a:r>
          </a:p>
          <a:p>
            <a:pPr marL="0" indent="0">
              <a:buNone/>
            </a:pPr>
            <a:r>
              <a:rPr lang="en-US" sz="1600" i="1" dirty="0"/>
              <a:t>Vicki Buitenhuis, </a:t>
            </a:r>
            <a:r>
              <a:rPr lang="da-DK" sz="1600" i="1" dirty="0"/>
              <a:t>ledende sygeplejerske</a:t>
            </a:r>
            <a:r>
              <a:rPr lang="en-US" sz="1600" i="1" dirty="0"/>
              <a:t>, Gentofte hospital, </a:t>
            </a:r>
            <a:r>
              <a:rPr lang="da-DK" sz="1600" i="1" dirty="0"/>
              <a:t>Danmark</a:t>
            </a:r>
          </a:p>
        </p:txBody>
      </p:sp>
      <p:pic>
        <p:nvPicPr>
          <p:cNvPr id="12" name="Picture Placeholder 11" descr="A person holding a file&#10;&#10;Description automatically generated">
            <a:extLst>
              <a:ext uri="{FF2B5EF4-FFF2-40B4-BE49-F238E27FC236}">
                <a16:creationId xmlns:a16="http://schemas.microsoft.com/office/drawing/2014/main" id="{648E51F1-E6D8-9C24-DEB9-9F2722C6BF6A}"/>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0877" r="13973"/>
          <a:stretch/>
        </p:blipFill>
        <p:spPr>
          <a:xfrm flipH="1">
            <a:off x="839788" y="915988"/>
            <a:ext cx="4176712" cy="5284787"/>
          </a:xfrm>
        </p:spPr>
      </p:pic>
      <p:sp>
        <p:nvSpPr>
          <p:cNvPr id="11" name="TextBox 10">
            <a:extLst>
              <a:ext uri="{FF2B5EF4-FFF2-40B4-BE49-F238E27FC236}">
                <a16:creationId xmlns:a16="http://schemas.microsoft.com/office/drawing/2014/main" id="{3375CC0D-9FAC-D812-CCB9-D7F707C6898D}"/>
              </a:ext>
            </a:extLst>
          </p:cNvPr>
          <p:cNvSpPr txBox="1"/>
          <p:nvPr/>
        </p:nvSpPr>
        <p:spPr>
          <a:xfrm>
            <a:off x="838202" y="6200775"/>
            <a:ext cx="8673029" cy="584775"/>
          </a:xfrm>
          <a:prstGeom prst="rect">
            <a:avLst/>
          </a:prstGeom>
          <a:noFill/>
        </p:spPr>
        <p:txBody>
          <a:bodyPr wrap="square">
            <a:spAutoFit/>
          </a:bodyPr>
          <a:lstStyle/>
          <a:p>
            <a:r>
              <a:rPr lang="da-DK" sz="1600" i="1" dirty="0">
                <a:effectLst/>
                <a:latin typeface="Calibri" panose="020F0502020204030204" pitchFamily="34" charset="0"/>
                <a:ea typeface="Calibri" panose="020F0502020204030204" pitchFamily="34" charset="0"/>
                <a:cs typeface="Times New Roman" panose="02020603050405020304" pitchFamily="18" charset="0"/>
              </a:rPr>
              <a:t>Wellspects amerikanske klinikere, der deltog i UVI-værktøjets gennemgang og feedback, er:</a:t>
            </a:r>
          </a:p>
          <a:p>
            <a:r>
              <a:rPr lang="da-DK" sz="1600" i="1" dirty="0">
                <a:effectLst/>
                <a:latin typeface="Calibri" panose="020F0502020204030204" pitchFamily="34" charset="0"/>
                <a:ea typeface="Calibri" panose="020F0502020204030204" pitchFamily="34" charset="0"/>
                <a:cs typeface="Times New Roman" panose="02020603050405020304" pitchFamily="18" charset="0"/>
              </a:rPr>
              <a:t>Lisa Beauchemin, Katherine Fernandez, Misty Lloyd, Colleen Rickard og Kelsi Smith.</a:t>
            </a:r>
            <a:endParaRPr lang="da-DK" sz="1600" dirty="0">
              <a:effectLst/>
              <a:latin typeface="Calibri" panose="020F0502020204030204" pitchFamily="34" charset="0"/>
              <a:ea typeface="Calibri" panose="020F0502020204030204" pitchFamily="34" charset="0"/>
            </a:endParaRPr>
          </a:p>
        </p:txBody>
      </p:sp>
      <p:pic>
        <p:nvPicPr>
          <p:cNvPr id="4" name="Graphic 7">
            <a:hlinkClick r:id="" action="ppaction://hlinkshowjump?jump=nextslide"/>
            <a:extLst>
              <a:ext uri="{FF2B5EF4-FFF2-40B4-BE49-F238E27FC236}">
                <a16:creationId xmlns:a16="http://schemas.microsoft.com/office/drawing/2014/main" id="{78ECFF62-C145-A922-614C-6C52722ECAE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8" name="Graphic 9">
            <a:hlinkClick r:id="rId5" action="ppaction://hlinksldjump"/>
            <a:extLst>
              <a:ext uri="{FF2B5EF4-FFF2-40B4-BE49-F238E27FC236}">
                <a16:creationId xmlns:a16="http://schemas.microsoft.com/office/drawing/2014/main" id="{567DB89C-B770-0879-EE25-43A233DF441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9" name="Graphic 6">
            <a:hlinkClick r:id="" action="ppaction://hlinkshowjump?jump=previousslide"/>
            <a:extLst>
              <a:ext uri="{FF2B5EF4-FFF2-40B4-BE49-F238E27FC236}">
                <a16:creationId xmlns:a16="http://schemas.microsoft.com/office/drawing/2014/main" id="{EC58F866-BB24-FC9B-A860-213D65512EC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1670475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39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CEBC-976E-CD2C-C265-BEBE3DC9C4F8}"/>
              </a:ext>
            </a:extLst>
          </p:cNvPr>
          <p:cNvSpPr txBox="1">
            <a:spLocks noGrp="1"/>
          </p:cNvSpPr>
          <p:nvPr>
            <p:ph type="title"/>
          </p:nvPr>
        </p:nvSpPr>
        <p:spPr>
          <a:xfrm>
            <a:off x="838200" y="916343"/>
            <a:ext cx="10515600" cy="1054121"/>
          </a:xfrm>
        </p:spPr>
        <p:txBody>
          <a:bodyPr>
            <a:noAutofit/>
          </a:bodyPr>
          <a:lstStyle/>
          <a:p>
            <a:pPr lvl="0"/>
            <a:r>
              <a:rPr lang="en" dirty="0"/>
              <a:t>Basal information om UVI’er (formålet med materialet)</a:t>
            </a:r>
          </a:p>
        </p:txBody>
      </p:sp>
      <p:sp>
        <p:nvSpPr>
          <p:cNvPr id="3" name="Content Placeholder 2">
            <a:extLst>
              <a:ext uri="{FF2B5EF4-FFF2-40B4-BE49-F238E27FC236}">
                <a16:creationId xmlns:a16="http://schemas.microsoft.com/office/drawing/2014/main" id="{EAEB8BEE-5782-54B6-7678-FA9C72BFF00D}"/>
              </a:ext>
            </a:extLst>
          </p:cNvPr>
          <p:cNvSpPr txBox="1">
            <a:spLocks noGrp="1"/>
          </p:cNvSpPr>
          <p:nvPr>
            <p:ph idx="1"/>
          </p:nvPr>
        </p:nvSpPr>
        <p:spPr>
          <a:xfrm>
            <a:off x="838200" y="2276474"/>
            <a:ext cx="7763360" cy="3924301"/>
          </a:xfrm>
        </p:spPr>
        <p:txBody>
          <a:bodyPr vert="horz" lIns="0" tIns="0" rIns="0" bIns="0" rtlCol="0" anchor="t">
            <a:noAutofit/>
          </a:bodyPr>
          <a:lstStyle/>
          <a:p>
            <a:pPr marL="0" indent="0">
              <a:buNone/>
            </a:pPr>
            <a:r>
              <a:rPr lang="da-DK" dirty="0"/>
              <a:t>Antibiotikaresistens er en global trussel, og derfor er det nødvendigt at reducere risikoen for at få UVI og finde de bedste behandlingsveje.</a:t>
            </a:r>
          </a:p>
          <a:p>
            <a:pPr marL="0" indent="0">
              <a:buNone/>
            </a:pPr>
            <a:r>
              <a:rPr lang="da-DK" dirty="0"/>
              <a:t>Dette interaktive undervisningsmateriale er lavet til sundhedspersonale, der møder patienter med tilbagevendende urinvejsinfektioner (UVI’er), og som bruger ren intermitterende kateterisering (RIK).</a:t>
            </a:r>
          </a:p>
          <a:p>
            <a:pPr marL="0" indent="0">
              <a:buNone/>
            </a:pPr>
            <a:r>
              <a:rPr lang="da-DK" dirty="0"/>
              <a:t>Du kan bruge materialet som en tjekliste for at finde den bedst mulige behandlingsplan.</a:t>
            </a:r>
            <a:endParaRPr lang="en" dirty="0"/>
          </a:p>
          <a:p>
            <a:pPr marL="0" lvl="0" indent="0">
              <a:buNone/>
            </a:pPr>
            <a:r>
              <a:rPr lang="en" dirty="0"/>
              <a:t>Definitionen for tilbagevendende urinvejsinfektioner</a:t>
            </a:r>
            <a:br>
              <a:rPr lang="en" dirty="0"/>
            </a:br>
            <a:r>
              <a:rPr lang="en" dirty="0"/>
              <a:t>= 3 eller flere infektioner på et år eller to infektioner på seks måneder. </a:t>
            </a:r>
          </a:p>
          <a:p>
            <a:pPr marL="0" indent="0">
              <a:buNone/>
            </a:pPr>
            <a:r>
              <a:rPr lang="sv-SE" sz="1400" i="1" noProof="1">
                <a:solidFill>
                  <a:schemeClr val="bg1">
                    <a:lumMod val="50000"/>
                  </a:schemeClr>
                </a:solidFill>
              </a:rPr>
              <a:t>Ref: Aggarwal et al, StatPearl, 2024</a:t>
            </a:r>
          </a:p>
        </p:txBody>
      </p:sp>
      <p:pic>
        <p:nvPicPr>
          <p:cNvPr id="4" name="Graphic 7">
            <a:hlinkClick r:id="" action="ppaction://hlinkshowjump?jump=nextslide"/>
            <a:extLst>
              <a:ext uri="{FF2B5EF4-FFF2-40B4-BE49-F238E27FC236}">
                <a16:creationId xmlns:a16="http://schemas.microsoft.com/office/drawing/2014/main" id="{5DF696C0-BC3A-46F2-1F36-F3AC1B25622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6" name="Graphic 9">
            <a:hlinkClick r:id="" action="ppaction://hlinkshowjump?jump=firstslide"/>
            <a:extLst>
              <a:ext uri="{FF2B5EF4-FFF2-40B4-BE49-F238E27FC236}">
                <a16:creationId xmlns:a16="http://schemas.microsoft.com/office/drawing/2014/main" id="{79B8A535-7C93-DF8A-E5CA-8D062158900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8" name="Graphic 6">
            <a:hlinkClick r:id="" action="ppaction://hlinkshowjump?jump=previousslide"/>
            <a:extLst>
              <a:ext uri="{FF2B5EF4-FFF2-40B4-BE49-F238E27FC236}">
                <a16:creationId xmlns:a16="http://schemas.microsoft.com/office/drawing/2014/main" id="{50FA1D3E-06FD-0A41-81C2-83DC98F6A1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35755292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96369-B9C6-D5B1-89B9-9CB85F8A3D93}"/>
              </a:ext>
            </a:extLst>
          </p:cNvPr>
          <p:cNvSpPr>
            <a:spLocks noGrp="1"/>
          </p:cNvSpPr>
          <p:nvPr>
            <p:ph type="title"/>
          </p:nvPr>
        </p:nvSpPr>
        <p:spPr/>
        <p:txBody>
          <a:bodyPr/>
          <a:lstStyle/>
          <a:p>
            <a:r>
              <a:rPr lang="da-DK" dirty="0"/>
              <a:t>Referencer</a:t>
            </a:r>
          </a:p>
        </p:txBody>
      </p:sp>
      <p:sp>
        <p:nvSpPr>
          <p:cNvPr id="3" name="Content Placeholder 2">
            <a:extLst>
              <a:ext uri="{FF2B5EF4-FFF2-40B4-BE49-F238E27FC236}">
                <a16:creationId xmlns:a16="http://schemas.microsoft.com/office/drawing/2014/main" id="{AD0EC913-2256-7652-C68F-A041EE52EF88}"/>
              </a:ext>
            </a:extLst>
          </p:cNvPr>
          <p:cNvSpPr>
            <a:spLocks noGrp="1"/>
          </p:cNvSpPr>
          <p:nvPr>
            <p:ph idx="1"/>
          </p:nvPr>
        </p:nvSpPr>
        <p:spPr/>
        <p:txBody>
          <a:bodyPr>
            <a:normAutofit/>
          </a:bodyPr>
          <a:lstStyle/>
          <a:p>
            <a:pPr marL="0" indent="0">
              <a:lnSpc>
                <a:spcPct val="100000"/>
              </a:lnSpc>
              <a:spcAft>
                <a:spcPts val="1200"/>
              </a:spcAft>
              <a:buNone/>
            </a:pPr>
            <a:r>
              <a:rPr lang="en-US" sz="1400" i="1" noProof="1">
                <a:solidFill>
                  <a:schemeClr val="bg1">
                    <a:lumMod val="50000"/>
                  </a:schemeClr>
                </a:solidFill>
                <a:latin typeface="+mj-lt"/>
              </a:rPr>
              <a:t>Aggarwal et al, StatPearl, 2024: </a:t>
            </a:r>
            <a:r>
              <a:rPr lang="en-US" sz="1400" i="1" noProof="1">
                <a:solidFill>
                  <a:schemeClr val="bg1">
                    <a:lumMod val="50000"/>
                  </a:schemeClr>
                </a:solidFill>
                <a:latin typeface="+mj-lt"/>
                <a:hlinkClick r:id="rId2">
                  <a:extLst>
                    <a:ext uri="{A12FA001-AC4F-418D-AE19-62706E023703}">
                      <ahyp:hlinkClr xmlns:ahyp="http://schemas.microsoft.com/office/drawing/2018/hyperlinkcolor" val="tx"/>
                    </a:ext>
                  </a:extLst>
                </a:hlinkClick>
              </a:rPr>
              <a:t>Recurrent Urinary Tract Infections - StatPearls - NCBI Bookshelf (nih.gov)</a:t>
            </a:r>
            <a:endParaRPr lang="en-US" sz="1400" i="1" noProof="1">
              <a:solidFill>
                <a:schemeClr val="bg1">
                  <a:lumMod val="50000"/>
                </a:schemeClr>
              </a:solidFill>
              <a:latin typeface="+mj-lt"/>
            </a:endParaRPr>
          </a:p>
          <a:p>
            <a:pPr marL="0" indent="0">
              <a:lnSpc>
                <a:spcPct val="100000"/>
              </a:lnSpc>
              <a:spcAft>
                <a:spcPts val="1200"/>
              </a:spcAft>
              <a:buNone/>
            </a:pPr>
            <a:r>
              <a:rPr lang="en-US" sz="1400" i="1" noProof="1">
                <a:solidFill>
                  <a:schemeClr val="bg1">
                    <a:lumMod val="50000"/>
                  </a:schemeClr>
                </a:solidFill>
                <a:latin typeface="+mj-lt"/>
                <a:hlinkClick r:id="rId3">
                  <a:extLst>
                    <a:ext uri="{A12FA001-AC4F-418D-AE19-62706E023703}">
                      <ahyp:hlinkClr xmlns:ahyp="http://schemas.microsoft.com/office/drawing/2018/hyperlinkcolor" val="tx"/>
                    </a:ext>
                  </a:extLst>
                </a:hlinkClick>
              </a:rPr>
              <a:t>EAUN IC guidlines 2024: Urethral intermittent catheterisation in adults - Including urethral intermittent dilatation | European Association of Urology Nurses - EAUN (uroweb.org)</a:t>
            </a:r>
            <a:endParaRPr lang="en-US" sz="1400" i="1" noProof="1">
              <a:solidFill>
                <a:schemeClr val="bg1">
                  <a:lumMod val="50000"/>
                </a:schemeClr>
              </a:solidFill>
              <a:latin typeface="+mj-lt"/>
            </a:endParaRPr>
          </a:p>
          <a:p>
            <a:pPr marL="0" indent="0">
              <a:lnSpc>
                <a:spcPct val="100000"/>
              </a:lnSpc>
              <a:spcAft>
                <a:spcPts val="1200"/>
              </a:spcAft>
              <a:buNone/>
            </a:pPr>
            <a:r>
              <a:rPr lang="en-US" sz="1400" i="1" noProof="1">
                <a:solidFill>
                  <a:schemeClr val="bg1">
                    <a:lumMod val="50000"/>
                  </a:schemeClr>
                </a:solidFill>
                <a:latin typeface="+mj-lt"/>
                <a:hlinkClick r:id="rId4">
                  <a:extLst>
                    <a:ext uri="{A12FA001-AC4F-418D-AE19-62706E023703}">
                      <ahyp:hlinkClr xmlns:ahyp="http://schemas.microsoft.com/office/drawing/2018/hyperlinkcolor" val="tx"/>
                    </a:ext>
                  </a:extLst>
                </a:hlinkClick>
              </a:rPr>
              <a:t>Furuta et al, 2021: Effects of Transanal Irrigation on Gut Microbiota in Pediatric Patients with Spina Bifida - PubMed (nih.gov)</a:t>
            </a:r>
            <a:endParaRPr lang="en-US" sz="1400" i="1" noProof="1">
              <a:solidFill>
                <a:schemeClr val="bg1">
                  <a:lumMod val="50000"/>
                </a:schemeClr>
              </a:solidFill>
              <a:latin typeface="+mj-lt"/>
            </a:endParaRPr>
          </a:p>
          <a:p>
            <a:pPr marL="0" indent="0">
              <a:lnSpc>
                <a:spcPct val="100000"/>
              </a:lnSpc>
              <a:spcAft>
                <a:spcPts val="1200"/>
              </a:spcAft>
              <a:buNone/>
            </a:pPr>
            <a:r>
              <a:rPr lang="en-US" sz="1400" i="1" noProof="1">
                <a:solidFill>
                  <a:schemeClr val="bg1">
                    <a:lumMod val="50000"/>
                  </a:schemeClr>
                </a:solidFill>
                <a:latin typeface="+mj-lt"/>
                <a:hlinkClick r:id="rId5">
                  <a:extLst>
                    <a:ext uri="{A12FA001-AC4F-418D-AE19-62706E023703}">
                      <ahyp:hlinkClr xmlns:ahyp="http://schemas.microsoft.com/office/drawing/2018/hyperlinkcolor" val="tx"/>
                    </a:ext>
                  </a:extLst>
                </a:hlinkClick>
              </a:rPr>
              <a:t>https://www.wellspect.co.uk/education</a:t>
            </a:r>
            <a:endParaRPr lang="en-US" sz="1400" i="1" noProof="1">
              <a:solidFill>
                <a:schemeClr val="bg1">
                  <a:lumMod val="50000"/>
                </a:schemeClr>
              </a:solidFill>
              <a:latin typeface="+mj-lt"/>
            </a:endParaRPr>
          </a:p>
          <a:p>
            <a:endParaRPr lang="en-US" sz="1800" dirty="0">
              <a:solidFill>
                <a:schemeClr val="bg1">
                  <a:lumMod val="50000"/>
                </a:schemeClr>
              </a:solidFill>
              <a:latin typeface="+mj-lt"/>
            </a:endParaRPr>
          </a:p>
          <a:p>
            <a:endParaRPr lang="en-US" sz="1800" dirty="0">
              <a:solidFill>
                <a:schemeClr val="bg1">
                  <a:lumMod val="50000"/>
                </a:schemeClr>
              </a:solidFill>
              <a:latin typeface="+mj-lt"/>
            </a:endParaRPr>
          </a:p>
          <a:p>
            <a:endParaRPr lang="en-US" sz="1800" dirty="0">
              <a:latin typeface="+mj-lt"/>
            </a:endParaRPr>
          </a:p>
        </p:txBody>
      </p:sp>
      <p:pic>
        <p:nvPicPr>
          <p:cNvPr id="4" name="Graphic 7">
            <a:hlinkClick r:id="" action="ppaction://hlinkshowjump?jump=nextslide"/>
            <a:extLst>
              <a:ext uri="{FF2B5EF4-FFF2-40B4-BE49-F238E27FC236}">
                <a16:creationId xmlns:a16="http://schemas.microsoft.com/office/drawing/2014/main" id="{C0A4D33F-AA7E-1D32-CA60-925902693E6A}"/>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9" name="Graphic 9">
            <a:hlinkClick r:id="rId7" action="ppaction://hlinksldjump"/>
            <a:extLst>
              <a:ext uri="{FF2B5EF4-FFF2-40B4-BE49-F238E27FC236}">
                <a16:creationId xmlns:a16="http://schemas.microsoft.com/office/drawing/2014/main" id="{90EB0713-EAAA-6599-653A-7296EE83BD8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10" name="Graphic 6">
            <a:hlinkClick r:id="" action="ppaction://hlinkshowjump?jump=previousslide"/>
            <a:extLst>
              <a:ext uri="{FF2B5EF4-FFF2-40B4-BE49-F238E27FC236}">
                <a16:creationId xmlns:a16="http://schemas.microsoft.com/office/drawing/2014/main" id="{69CAFF3A-D758-4CEF-2D1C-33BF158992E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3781795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06321-CD7B-0B09-5CFA-29AF7FEBEE36}"/>
              </a:ext>
            </a:extLst>
          </p:cNvPr>
          <p:cNvSpPr>
            <a:spLocks noGrp="1"/>
          </p:cNvSpPr>
          <p:nvPr>
            <p:ph type="title"/>
          </p:nvPr>
        </p:nvSpPr>
        <p:spPr>
          <a:xfrm>
            <a:off x="838200" y="221218"/>
            <a:ext cx="10515600" cy="1200638"/>
          </a:xfrm>
        </p:spPr>
        <p:txBody>
          <a:bodyPr>
            <a:noAutofit/>
          </a:bodyPr>
          <a:lstStyle/>
          <a:p>
            <a:r>
              <a:rPr lang="en" sz="1400" b="1" dirty="0"/>
              <a:t>Basal information om UVI’er</a:t>
            </a:r>
            <a:br>
              <a:rPr lang="en" sz="3200" dirty="0"/>
            </a:br>
            <a:r>
              <a:rPr lang="sv-SE" dirty="0"/>
              <a:t>R</a:t>
            </a:r>
            <a:r>
              <a:rPr lang="da-DK" dirty="0"/>
              <a:t>isikofaktorer</a:t>
            </a:r>
            <a:r>
              <a:rPr lang="en-US" dirty="0"/>
              <a:t> for </a:t>
            </a:r>
            <a:r>
              <a:rPr lang="da-DK" dirty="0"/>
              <a:t>UVI’er</a:t>
            </a:r>
            <a:r>
              <a:rPr lang="en-US" dirty="0"/>
              <a:t> </a:t>
            </a:r>
            <a:r>
              <a:rPr lang="da-DK" dirty="0"/>
              <a:t>opdelt i fire domæner</a:t>
            </a:r>
          </a:p>
        </p:txBody>
      </p:sp>
      <p:sp>
        <p:nvSpPr>
          <p:cNvPr id="1027" name="Rectangle 1026">
            <a:extLst>
              <a:ext uri="{FF2B5EF4-FFF2-40B4-BE49-F238E27FC236}">
                <a16:creationId xmlns:a16="http://schemas.microsoft.com/office/drawing/2014/main" id="{DE81A00D-0184-DD87-92AE-3F6A0FCEA2A8}"/>
              </a:ext>
            </a:extLst>
          </p:cNvPr>
          <p:cNvSpPr/>
          <p:nvPr/>
        </p:nvSpPr>
        <p:spPr>
          <a:xfrm>
            <a:off x="6156304" y="3937378"/>
            <a:ext cx="5195909" cy="226339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025" name="Rectangle 1024">
            <a:extLst>
              <a:ext uri="{FF2B5EF4-FFF2-40B4-BE49-F238E27FC236}">
                <a16:creationId xmlns:a16="http://schemas.microsoft.com/office/drawing/2014/main" id="{CA610A10-29AC-B090-0C06-BC108D03FE27}"/>
              </a:ext>
            </a:extLst>
          </p:cNvPr>
          <p:cNvSpPr/>
          <p:nvPr/>
        </p:nvSpPr>
        <p:spPr>
          <a:xfrm>
            <a:off x="838200" y="3937377"/>
            <a:ext cx="5230172" cy="226339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024" name="Rectangle 1023">
            <a:extLst>
              <a:ext uri="{FF2B5EF4-FFF2-40B4-BE49-F238E27FC236}">
                <a16:creationId xmlns:a16="http://schemas.microsoft.com/office/drawing/2014/main" id="{7403571E-0892-096A-9EDD-FDB539016957}"/>
              </a:ext>
            </a:extLst>
          </p:cNvPr>
          <p:cNvSpPr/>
          <p:nvPr/>
        </p:nvSpPr>
        <p:spPr>
          <a:xfrm>
            <a:off x="6155909" y="1589060"/>
            <a:ext cx="5195909" cy="226339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1" name="Rectangle 30">
            <a:extLst>
              <a:ext uri="{FF2B5EF4-FFF2-40B4-BE49-F238E27FC236}">
                <a16:creationId xmlns:a16="http://schemas.microsoft.com/office/drawing/2014/main" id="{ED8A5560-C327-C8B4-D836-A296433436E2}"/>
              </a:ext>
            </a:extLst>
          </p:cNvPr>
          <p:cNvSpPr/>
          <p:nvPr/>
        </p:nvSpPr>
        <p:spPr>
          <a:xfrm>
            <a:off x="838200" y="1589060"/>
            <a:ext cx="5230172" cy="226339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 name="TextBox 2">
            <a:extLst>
              <a:ext uri="{FF2B5EF4-FFF2-40B4-BE49-F238E27FC236}">
                <a16:creationId xmlns:a16="http://schemas.microsoft.com/office/drawing/2014/main" id="{11605200-0CEE-C0BA-6AD3-A662599CF107}"/>
              </a:ext>
            </a:extLst>
          </p:cNvPr>
          <p:cNvSpPr txBox="1"/>
          <p:nvPr/>
        </p:nvSpPr>
        <p:spPr>
          <a:xfrm>
            <a:off x="8182933" y="4051341"/>
            <a:ext cx="2987431" cy="1554272"/>
          </a:xfrm>
          <a:prstGeom prst="rect">
            <a:avLst/>
          </a:prstGeom>
          <a:noFill/>
        </p:spPr>
        <p:txBody>
          <a:bodyPr wrap="square" rtlCol="0">
            <a:noAutofit/>
          </a:bodyPr>
          <a:lstStyle/>
          <a:p>
            <a:pPr>
              <a:lnSpc>
                <a:spcPts val="1600"/>
              </a:lnSpc>
              <a:spcAft>
                <a:spcPts val="600"/>
              </a:spcAft>
              <a:buClr>
                <a:schemeClr val="tx2"/>
              </a:buClr>
            </a:pPr>
            <a:r>
              <a:rPr lang="da-DK" sz="1400" b="1" dirty="0">
                <a:solidFill>
                  <a:srgbClr val="000000"/>
                </a:solidFill>
              </a:rPr>
              <a:t>4. Ren Intermitterende Kateterisering</a:t>
            </a:r>
          </a:p>
          <a:p>
            <a:pPr marL="188913" indent="-188913">
              <a:spcAft>
                <a:spcPts val="600"/>
              </a:spcAft>
              <a:buFont typeface="Arial" panose="020B0604020202020204" pitchFamily="34" charset="0"/>
              <a:buChar char="•"/>
            </a:pPr>
            <a:r>
              <a:rPr lang="da-DK" sz="1200" dirty="0">
                <a:solidFill>
                  <a:srgbClr val="000000"/>
                </a:solidFill>
              </a:rPr>
              <a:t>Urethral og blære-traume fra produkt</a:t>
            </a:r>
          </a:p>
          <a:p>
            <a:pPr marL="188913" indent="-188913">
              <a:spcAft>
                <a:spcPts val="600"/>
              </a:spcAft>
              <a:buFont typeface="Arial" panose="020B0604020202020204" pitchFamily="34" charset="0"/>
              <a:buChar char="•"/>
            </a:pPr>
            <a:r>
              <a:rPr lang="da-DK" sz="1200" dirty="0">
                <a:solidFill>
                  <a:srgbClr val="000000"/>
                </a:solidFill>
              </a:rPr>
              <a:t>Post void resterende urin på grund af produktdesign</a:t>
            </a:r>
          </a:p>
          <a:p>
            <a:pPr marL="188913" indent="-188913">
              <a:spcAft>
                <a:spcPts val="600"/>
              </a:spcAft>
              <a:buFont typeface="Arial" panose="020B0604020202020204" pitchFamily="34" charset="0"/>
              <a:buChar char="•"/>
            </a:pPr>
            <a:r>
              <a:rPr lang="da-DK" sz="1200" dirty="0">
                <a:solidFill>
                  <a:srgbClr val="000000"/>
                </a:solidFill>
              </a:rPr>
              <a:t>Bakterier indført efter produkt</a:t>
            </a:r>
            <a:endParaRPr lang="en-US" sz="1200" dirty="0">
              <a:solidFill>
                <a:srgbClr val="000000"/>
              </a:solidFill>
            </a:endParaRPr>
          </a:p>
        </p:txBody>
      </p:sp>
      <p:sp>
        <p:nvSpPr>
          <p:cNvPr id="5" name="TextBox 4">
            <a:extLst>
              <a:ext uri="{FF2B5EF4-FFF2-40B4-BE49-F238E27FC236}">
                <a16:creationId xmlns:a16="http://schemas.microsoft.com/office/drawing/2014/main" id="{C79545D2-BEC6-EC55-4528-E73C239EF970}"/>
              </a:ext>
            </a:extLst>
          </p:cNvPr>
          <p:cNvSpPr txBox="1"/>
          <p:nvPr/>
        </p:nvSpPr>
        <p:spPr>
          <a:xfrm>
            <a:off x="1090656" y="1694083"/>
            <a:ext cx="3269198" cy="1954381"/>
          </a:xfrm>
          <a:prstGeom prst="rect">
            <a:avLst/>
          </a:prstGeom>
          <a:noFill/>
        </p:spPr>
        <p:txBody>
          <a:bodyPr wrap="square" rtlCol="0">
            <a:noAutofit/>
          </a:bodyPr>
          <a:lstStyle/>
          <a:p>
            <a:pPr>
              <a:spcAft>
                <a:spcPts val="600"/>
              </a:spcAft>
            </a:pPr>
            <a:r>
              <a:rPr lang="da-DK" sz="1400" b="1" dirty="0">
                <a:solidFill>
                  <a:srgbClr val="000000"/>
                </a:solidFill>
              </a:rPr>
              <a:t>1. Generelle faktorer</a:t>
            </a:r>
          </a:p>
          <a:p>
            <a:pPr marL="188913" indent="-188913">
              <a:spcAft>
                <a:spcPts val="600"/>
              </a:spcAft>
              <a:buFont typeface="Arial" panose="020B0604020202020204" pitchFamily="34" charset="0"/>
              <a:buChar char="•"/>
            </a:pPr>
            <a:r>
              <a:rPr lang="da-DK" sz="1200" dirty="0">
                <a:solidFill>
                  <a:srgbClr val="000000"/>
                </a:solidFill>
              </a:rPr>
              <a:t>Højt intravesikalt tryk/forringet blærecompliance</a:t>
            </a:r>
          </a:p>
          <a:p>
            <a:pPr marL="188913" indent="-188913">
              <a:spcAft>
                <a:spcPts val="600"/>
              </a:spcAft>
              <a:buFont typeface="Arial" panose="020B0604020202020204" pitchFamily="34" charset="0"/>
              <a:buChar char="•"/>
            </a:pPr>
            <a:r>
              <a:rPr lang="da-DK" sz="1200" dirty="0">
                <a:solidFill>
                  <a:srgbClr val="000000"/>
                </a:solidFill>
              </a:rPr>
              <a:t>Tarmdysfunktion</a:t>
            </a:r>
          </a:p>
          <a:p>
            <a:pPr marL="188913" indent="-188913">
              <a:spcAft>
                <a:spcPts val="600"/>
              </a:spcAft>
              <a:buFont typeface="Arial" panose="020B0604020202020204" pitchFamily="34" charset="0"/>
              <a:buChar char="•"/>
            </a:pPr>
            <a:r>
              <a:rPr lang="da-DK" sz="1200" dirty="0">
                <a:solidFill>
                  <a:srgbClr val="000000"/>
                </a:solidFill>
              </a:rPr>
              <a:t>Diabetes</a:t>
            </a:r>
          </a:p>
          <a:p>
            <a:pPr marL="188913" indent="-188913">
              <a:spcAft>
                <a:spcPts val="600"/>
              </a:spcAft>
              <a:buFont typeface="Arial" panose="020B0604020202020204" pitchFamily="34" charset="0"/>
              <a:buChar char="•"/>
            </a:pPr>
            <a:r>
              <a:rPr lang="da-DK" sz="1200" dirty="0">
                <a:solidFill>
                  <a:srgbClr val="000000"/>
                </a:solidFill>
              </a:rPr>
              <a:t>Alder og køn</a:t>
            </a:r>
            <a:endParaRPr lang="da-DK" sz="1400" dirty="0">
              <a:solidFill>
                <a:srgbClr val="000000"/>
              </a:solidFill>
            </a:endParaRPr>
          </a:p>
        </p:txBody>
      </p:sp>
      <p:sp>
        <p:nvSpPr>
          <p:cNvPr id="6" name="TextBox 5">
            <a:extLst>
              <a:ext uri="{FF2B5EF4-FFF2-40B4-BE49-F238E27FC236}">
                <a16:creationId xmlns:a16="http://schemas.microsoft.com/office/drawing/2014/main" id="{C840D2AD-7490-788A-9853-C1753B679644}"/>
              </a:ext>
            </a:extLst>
          </p:cNvPr>
          <p:cNvSpPr txBox="1"/>
          <p:nvPr/>
        </p:nvSpPr>
        <p:spPr>
          <a:xfrm>
            <a:off x="8182933" y="1694083"/>
            <a:ext cx="3269198" cy="2236510"/>
          </a:xfrm>
          <a:prstGeom prst="rect">
            <a:avLst/>
          </a:prstGeom>
          <a:noFill/>
        </p:spPr>
        <p:txBody>
          <a:bodyPr wrap="square" rtlCol="0">
            <a:noAutofit/>
          </a:bodyPr>
          <a:lstStyle/>
          <a:p>
            <a:pPr>
              <a:spcAft>
                <a:spcPts val="600"/>
              </a:spcAft>
            </a:pPr>
            <a:r>
              <a:rPr lang="da-DK" sz="1400" b="1" dirty="0">
                <a:solidFill>
                  <a:srgbClr val="000000"/>
                </a:solidFill>
              </a:rPr>
              <a:t>2. Lokale urinvejsfaktorer</a:t>
            </a:r>
          </a:p>
          <a:p>
            <a:pPr marL="188913" indent="-188913">
              <a:spcAft>
                <a:spcPts val="600"/>
              </a:spcAft>
              <a:buFont typeface="Arial" panose="020B0604020202020204" pitchFamily="34" charset="0"/>
              <a:buChar char="•"/>
            </a:pPr>
            <a:r>
              <a:rPr lang="da-DK" sz="1200" dirty="0">
                <a:solidFill>
                  <a:srgbClr val="000000"/>
                </a:solidFill>
              </a:rPr>
              <a:t>Botulinumtoksin A-injektioner</a:t>
            </a:r>
          </a:p>
          <a:p>
            <a:pPr marL="188913" indent="-188913">
              <a:spcAft>
                <a:spcPts val="600"/>
              </a:spcAft>
              <a:buFont typeface="Arial" panose="020B0604020202020204" pitchFamily="34" charset="0"/>
              <a:buChar char="•"/>
            </a:pPr>
            <a:r>
              <a:rPr lang="da-DK" sz="1200" dirty="0">
                <a:solidFill>
                  <a:srgbClr val="000000"/>
                </a:solidFill>
              </a:rPr>
              <a:t>Urodynamiske undersøgelser</a:t>
            </a:r>
          </a:p>
          <a:p>
            <a:pPr marL="188913" indent="-188913">
              <a:spcAft>
                <a:spcPts val="600"/>
              </a:spcAft>
              <a:buFont typeface="Arial" panose="020B0604020202020204" pitchFamily="34" charset="0"/>
              <a:buChar char="•"/>
            </a:pPr>
            <a:r>
              <a:rPr lang="da-DK" sz="1200" dirty="0">
                <a:solidFill>
                  <a:srgbClr val="000000"/>
                </a:solidFill>
              </a:rPr>
              <a:t>Blære og nyresten</a:t>
            </a:r>
          </a:p>
          <a:p>
            <a:pPr marL="188913" indent="-188913">
              <a:spcAft>
                <a:spcPts val="600"/>
              </a:spcAft>
              <a:buFont typeface="Arial" panose="020B0604020202020204" pitchFamily="34" charset="0"/>
              <a:buChar char="•"/>
            </a:pPr>
            <a:r>
              <a:rPr lang="da-DK" sz="1200" dirty="0">
                <a:solidFill>
                  <a:srgbClr val="000000"/>
                </a:solidFill>
              </a:rPr>
              <a:t>Unormale anatomiske forhold </a:t>
            </a:r>
            <a:br>
              <a:rPr lang="da-DK" sz="1200" dirty="0">
                <a:solidFill>
                  <a:srgbClr val="000000"/>
                </a:solidFill>
              </a:rPr>
            </a:br>
            <a:r>
              <a:rPr lang="da-DK" sz="1200" dirty="0">
                <a:solidFill>
                  <a:srgbClr val="000000"/>
                </a:solidFill>
              </a:rPr>
              <a:t>f.eks. blære diverticula eller cystocele</a:t>
            </a:r>
          </a:p>
          <a:p>
            <a:pPr marL="188913" indent="-188913">
              <a:spcAft>
                <a:spcPts val="600"/>
              </a:spcAft>
              <a:buFont typeface="Arial" panose="020B0604020202020204" pitchFamily="34" charset="0"/>
              <a:buChar char="•"/>
            </a:pPr>
            <a:r>
              <a:rPr lang="da-DK" sz="1200" dirty="0">
                <a:solidFill>
                  <a:srgbClr val="000000"/>
                </a:solidFill>
              </a:rPr>
              <a:t>Bakteriel virulens</a:t>
            </a:r>
          </a:p>
          <a:p>
            <a:pPr marL="188913" indent="-188913">
              <a:spcAft>
                <a:spcPts val="600"/>
              </a:spcAft>
              <a:buFont typeface="Arial" panose="020B0604020202020204" pitchFamily="34" charset="0"/>
              <a:buChar char="•"/>
            </a:pPr>
            <a:r>
              <a:rPr lang="da-DK" sz="1200" dirty="0">
                <a:solidFill>
                  <a:srgbClr val="000000"/>
                </a:solidFill>
              </a:rPr>
              <a:t>Tidligere UVI</a:t>
            </a:r>
            <a:endParaRPr lang="da-DK" sz="1400" dirty="0">
              <a:solidFill>
                <a:srgbClr val="000000"/>
              </a:solidFill>
            </a:endParaRPr>
          </a:p>
        </p:txBody>
      </p:sp>
      <p:sp>
        <p:nvSpPr>
          <p:cNvPr id="8" name="TextBox 7">
            <a:extLst>
              <a:ext uri="{FF2B5EF4-FFF2-40B4-BE49-F238E27FC236}">
                <a16:creationId xmlns:a16="http://schemas.microsoft.com/office/drawing/2014/main" id="{4BE94570-4E40-066D-63AF-DD3E41FEC2E7}"/>
              </a:ext>
            </a:extLst>
          </p:cNvPr>
          <p:cNvSpPr txBox="1"/>
          <p:nvPr/>
        </p:nvSpPr>
        <p:spPr>
          <a:xfrm>
            <a:off x="1090656" y="4026141"/>
            <a:ext cx="3281308" cy="1954381"/>
          </a:xfrm>
          <a:prstGeom prst="rect">
            <a:avLst/>
          </a:prstGeom>
          <a:noFill/>
        </p:spPr>
        <p:txBody>
          <a:bodyPr wrap="square" rtlCol="0">
            <a:noAutofit/>
          </a:bodyPr>
          <a:lstStyle/>
          <a:p>
            <a:pPr>
              <a:spcAft>
                <a:spcPts val="600"/>
              </a:spcAft>
            </a:pPr>
            <a:r>
              <a:rPr lang="da-DK" sz="1400" b="1" dirty="0">
                <a:solidFill>
                  <a:srgbClr val="000000"/>
                </a:solidFill>
              </a:rPr>
              <a:t>3. Brugerrelaterede</a:t>
            </a:r>
          </a:p>
          <a:p>
            <a:pPr marL="188913" indent="-188913">
              <a:spcAft>
                <a:spcPts val="600"/>
              </a:spcAft>
              <a:buFont typeface="Arial" panose="020B0604020202020204" pitchFamily="34" charset="0"/>
              <a:buChar char="•"/>
            </a:pPr>
            <a:r>
              <a:rPr lang="da-DK" sz="1200" dirty="0">
                <a:solidFill>
                  <a:srgbClr val="000000"/>
                </a:solidFill>
              </a:rPr>
              <a:t>Tømningsfrekvens</a:t>
            </a:r>
          </a:p>
          <a:p>
            <a:pPr marL="188913" indent="-188913">
              <a:spcAft>
                <a:spcPts val="600"/>
              </a:spcAft>
              <a:buFont typeface="Arial" panose="020B0604020202020204" pitchFamily="34" charset="0"/>
              <a:buChar char="•"/>
            </a:pPr>
            <a:r>
              <a:rPr lang="da-DK" sz="1200" dirty="0">
                <a:solidFill>
                  <a:srgbClr val="000000"/>
                </a:solidFill>
              </a:rPr>
              <a:t>Væskeindtag</a:t>
            </a:r>
          </a:p>
          <a:p>
            <a:pPr marL="188913" indent="-188913">
              <a:spcAft>
                <a:spcPts val="600"/>
              </a:spcAft>
              <a:buFont typeface="Arial" panose="020B0604020202020204" pitchFamily="34" charset="0"/>
              <a:buChar char="•"/>
            </a:pPr>
            <a:r>
              <a:rPr lang="da-DK" sz="1200" dirty="0">
                <a:solidFill>
                  <a:srgbClr val="000000"/>
                </a:solidFill>
              </a:rPr>
              <a:t>Ikke-hygiejnisk procedure</a:t>
            </a:r>
          </a:p>
          <a:p>
            <a:pPr marL="188913" indent="-188913">
              <a:spcAft>
                <a:spcPts val="600"/>
              </a:spcAft>
              <a:buFont typeface="Arial" panose="020B0604020202020204" pitchFamily="34" charset="0"/>
              <a:buChar char="•"/>
            </a:pPr>
            <a:r>
              <a:rPr lang="da-DK" sz="1200" dirty="0">
                <a:solidFill>
                  <a:srgbClr val="000000"/>
                </a:solidFill>
              </a:rPr>
              <a:t>Utilstrækkelig oplæring i RIK-proceduren</a:t>
            </a:r>
          </a:p>
          <a:p>
            <a:pPr marL="188913" indent="-188913">
              <a:spcAft>
                <a:spcPts val="600"/>
              </a:spcAft>
              <a:buFont typeface="Arial" panose="020B0604020202020204" pitchFamily="34" charset="0"/>
              <a:buChar char="•"/>
            </a:pPr>
            <a:r>
              <a:rPr lang="da-DK" sz="1200" dirty="0">
                <a:solidFill>
                  <a:srgbClr val="000000"/>
                </a:solidFill>
              </a:rPr>
              <a:t>Resturin på grund af forkert håndtering</a:t>
            </a:r>
            <a:endParaRPr lang="en-US" sz="1200" dirty="0">
              <a:solidFill>
                <a:srgbClr val="000000"/>
              </a:solidFill>
            </a:endParaRPr>
          </a:p>
        </p:txBody>
      </p:sp>
      <p:sp>
        <p:nvSpPr>
          <p:cNvPr id="17" name="Freeform: Shape 16">
            <a:extLst>
              <a:ext uri="{FF2B5EF4-FFF2-40B4-BE49-F238E27FC236}">
                <a16:creationId xmlns:a16="http://schemas.microsoft.com/office/drawing/2014/main" id="{184C1029-1642-D6F5-F0D2-03D9205060C6}"/>
              </a:ext>
            </a:extLst>
          </p:cNvPr>
          <p:cNvSpPr/>
          <p:nvPr/>
        </p:nvSpPr>
        <p:spPr>
          <a:xfrm>
            <a:off x="4202949" y="1977467"/>
            <a:ext cx="1867714" cy="1867714"/>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0" y="2346282"/>
                </a:moveTo>
                <a:cubicBezTo>
                  <a:pt x="0" y="1050466"/>
                  <a:pt x="1050466" y="0"/>
                  <a:pt x="2346282" y="0"/>
                </a:cubicBezTo>
                <a:lnTo>
                  <a:pt x="2346282" y="2346282"/>
                </a:lnTo>
                <a:lnTo>
                  <a:pt x="0" y="2346282"/>
                </a:lnTo>
                <a:close/>
              </a:path>
            </a:pathLst>
          </a:custGeom>
          <a:solidFill>
            <a:schemeClr val="tx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7466" tIns="95746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a:p>
        </p:txBody>
      </p:sp>
      <p:sp>
        <p:nvSpPr>
          <p:cNvPr id="18" name="Freeform: Shape 17">
            <a:extLst>
              <a:ext uri="{FF2B5EF4-FFF2-40B4-BE49-F238E27FC236}">
                <a16:creationId xmlns:a16="http://schemas.microsoft.com/office/drawing/2014/main" id="{82A03ACB-869F-85A1-713F-807ADE2A3882}"/>
              </a:ext>
            </a:extLst>
          </p:cNvPr>
          <p:cNvSpPr/>
          <p:nvPr/>
        </p:nvSpPr>
        <p:spPr>
          <a:xfrm>
            <a:off x="6156932" y="1977467"/>
            <a:ext cx="1867714" cy="1867714"/>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0" y="0"/>
                </a:moveTo>
                <a:cubicBezTo>
                  <a:pt x="1295816" y="0"/>
                  <a:pt x="2346282" y="1050466"/>
                  <a:pt x="2346282" y="2346282"/>
                </a:cubicBezTo>
                <a:lnTo>
                  <a:pt x="0" y="2346282"/>
                </a:lnTo>
                <a:lnTo>
                  <a:pt x="0" y="0"/>
                </a:lnTo>
                <a:close/>
              </a:path>
            </a:pathLst>
          </a:custGeom>
          <a:solidFill>
            <a:schemeClr val="accent4">
              <a:lumMod val="40000"/>
              <a:lumOff val="6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0256" tIns="957466" rIns="957466" bIns="270256" numCol="1" spcCol="1270" anchor="ctr" anchorCtr="0">
            <a:noAutofit/>
          </a:bodyPr>
          <a:lstStyle/>
          <a:p>
            <a:pPr marL="0" lvl="0" indent="0" algn="ctr" defTabSz="1689100">
              <a:lnSpc>
                <a:spcPct val="90000"/>
              </a:lnSpc>
              <a:spcBef>
                <a:spcPct val="0"/>
              </a:spcBef>
              <a:spcAft>
                <a:spcPct val="35000"/>
              </a:spcAft>
              <a:buNone/>
            </a:pPr>
            <a:endParaRPr lang="en-US" sz="3800" kern="1200"/>
          </a:p>
        </p:txBody>
      </p:sp>
      <p:sp>
        <p:nvSpPr>
          <p:cNvPr id="19" name="Freeform: Shape 18">
            <a:extLst>
              <a:ext uri="{FF2B5EF4-FFF2-40B4-BE49-F238E27FC236}">
                <a16:creationId xmlns:a16="http://schemas.microsoft.com/office/drawing/2014/main" id="{06E2C1B0-426C-088C-CD2B-8BBEAF6AB7EA}"/>
              </a:ext>
            </a:extLst>
          </p:cNvPr>
          <p:cNvSpPr/>
          <p:nvPr/>
        </p:nvSpPr>
        <p:spPr>
          <a:xfrm>
            <a:off x="6156932" y="3931450"/>
            <a:ext cx="1867714" cy="1867715"/>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2346282" y="0"/>
                </a:moveTo>
                <a:cubicBezTo>
                  <a:pt x="2346282" y="1295816"/>
                  <a:pt x="1295816" y="2346282"/>
                  <a:pt x="0" y="2346282"/>
                </a:cubicBezTo>
                <a:lnTo>
                  <a:pt x="0" y="0"/>
                </a:lnTo>
                <a:lnTo>
                  <a:pt x="2346282" y="0"/>
                </a:lnTo>
                <a:close/>
              </a:path>
            </a:pathLst>
          </a:custGeom>
          <a:solidFill>
            <a:schemeClr val="accent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0256" tIns="270257" rIns="957466" bIns="957466" numCol="1" spcCol="1270" anchor="ctr" anchorCtr="0">
            <a:noAutofit/>
          </a:bodyPr>
          <a:lstStyle/>
          <a:p>
            <a:pPr marL="0" lvl="0" indent="0" algn="ctr" defTabSz="1689100">
              <a:lnSpc>
                <a:spcPct val="90000"/>
              </a:lnSpc>
              <a:spcBef>
                <a:spcPct val="0"/>
              </a:spcBef>
              <a:spcAft>
                <a:spcPct val="35000"/>
              </a:spcAft>
              <a:buNone/>
            </a:pPr>
            <a:endParaRPr lang="en-US" sz="3800" kern="1200"/>
          </a:p>
        </p:txBody>
      </p:sp>
      <p:sp>
        <p:nvSpPr>
          <p:cNvPr id="20" name="Freeform: Shape 19">
            <a:extLst>
              <a:ext uri="{FF2B5EF4-FFF2-40B4-BE49-F238E27FC236}">
                <a16:creationId xmlns:a16="http://schemas.microsoft.com/office/drawing/2014/main" id="{18EFE494-626F-05A3-7375-C9CA597DDD3A}"/>
              </a:ext>
            </a:extLst>
          </p:cNvPr>
          <p:cNvSpPr/>
          <p:nvPr/>
        </p:nvSpPr>
        <p:spPr>
          <a:xfrm>
            <a:off x="4202950" y="3931451"/>
            <a:ext cx="1867714" cy="1867713"/>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2346282" y="2346282"/>
                </a:moveTo>
                <a:cubicBezTo>
                  <a:pt x="1050466" y="2346282"/>
                  <a:pt x="0" y="1295816"/>
                  <a:pt x="0" y="0"/>
                </a:cubicBezTo>
                <a:lnTo>
                  <a:pt x="2346282" y="0"/>
                </a:lnTo>
                <a:lnTo>
                  <a:pt x="2346282" y="2346282"/>
                </a:lnTo>
                <a:close/>
              </a:path>
            </a:pathLst>
          </a:custGeom>
          <a:solidFill>
            <a:schemeClr val="accent1">
              <a:lumMod val="60000"/>
              <a:lumOff val="4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7466" tIns="270256" rIns="270256" bIns="957466" numCol="1" spcCol="1270" anchor="ctr" anchorCtr="0">
            <a:noAutofit/>
          </a:bodyPr>
          <a:lstStyle/>
          <a:p>
            <a:pPr marL="0" lvl="0" indent="0" algn="ctr" defTabSz="1689100">
              <a:lnSpc>
                <a:spcPct val="90000"/>
              </a:lnSpc>
              <a:spcBef>
                <a:spcPct val="0"/>
              </a:spcBef>
              <a:spcAft>
                <a:spcPct val="35000"/>
              </a:spcAft>
              <a:buNone/>
            </a:pPr>
            <a:endParaRPr lang="en-US" sz="3800" kern="1200"/>
          </a:p>
        </p:txBody>
      </p:sp>
      <p:sp>
        <p:nvSpPr>
          <p:cNvPr id="24" name="Oval 23">
            <a:extLst>
              <a:ext uri="{FF2B5EF4-FFF2-40B4-BE49-F238E27FC236}">
                <a16:creationId xmlns:a16="http://schemas.microsoft.com/office/drawing/2014/main" id="{EDEA6D1D-90AE-D8BA-7D44-8C53558A3E9D}"/>
              </a:ext>
            </a:extLst>
          </p:cNvPr>
          <p:cNvSpPr/>
          <p:nvPr/>
        </p:nvSpPr>
        <p:spPr>
          <a:xfrm>
            <a:off x="4970471" y="2744990"/>
            <a:ext cx="2286653" cy="22866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nvGrpSpPr>
          <p:cNvPr id="9" name="Group 8">
            <a:extLst>
              <a:ext uri="{FF2B5EF4-FFF2-40B4-BE49-F238E27FC236}">
                <a16:creationId xmlns:a16="http://schemas.microsoft.com/office/drawing/2014/main" id="{882AFFA0-F396-E990-5633-08D90E886D82}"/>
              </a:ext>
            </a:extLst>
          </p:cNvPr>
          <p:cNvGrpSpPr/>
          <p:nvPr/>
        </p:nvGrpSpPr>
        <p:grpSpPr>
          <a:xfrm>
            <a:off x="5563737" y="3153590"/>
            <a:ext cx="1099878" cy="1598806"/>
            <a:chOff x="5513253" y="2882240"/>
            <a:chExt cx="1165236" cy="1693812"/>
          </a:xfrm>
        </p:grpSpPr>
        <p:sp>
          <p:nvSpPr>
            <p:cNvPr id="10" name="Freeform: Shape 9">
              <a:extLst>
                <a:ext uri="{FF2B5EF4-FFF2-40B4-BE49-F238E27FC236}">
                  <a16:creationId xmlns:a16="http://schemas.microsoft.com/office/drawing/2014/main" id="{A4EA3F10-A16D-C1E8-9D8D-320BC7A36AB1}"/>
                </a:ext>
              </a:extLst>
            </p:cNvPr>
            <p:cNvSpPr/>
            <p:nvPr/>
          </p:nvSpPr>
          <p:spPr>
            <a:xfrm>
              <a:off x="6290453" y="2882240"/>
              <a:ext cx="388036" cy="598569"/>
            </a:xfrm>
            <a:custGeom>
              <a:avLst/>
              <a:gdLst>
                <a:gd name="connsiteX0" fmla="*/ 308417 w 388036"/>
                <a:gd name="connsiteY0" fmla="*/ 82249 h 598569"/>
                <a:gd name="connsiteX1" fmla="*/ 99560 w 388036"/>
                <a:gd name="connsiteY1" fmla="*/ 6978 h 598569"/>
                <a:gd name="connsiteX2" fmla="*/ 13392 w 388036"/>
                <a:gd name="connsiteY2" fmla="*/ 182807 h 598569"/>
                <a:gd name="connsiteX3" fmla="*/ 104904 w 388036"/>
                <a:gd name="connsiteY3" fmla="*/ 237671 h 598569"/>
                <a:gd name="connsiteX4" fmla="*/ 115591 w 388036"/>
                <a:gd name="connsiteY4" fmla="*/ 385899 h 598569"/>
                <a:gd name="connsiteX5" fmla="*/ 76125 w 388036"/>
                <a:gd name="connsiteY5" fmla="*/ 391663 h 598569"/>
                <a:gd name="connsiteX6" fmla="*/ 13560 w 388036"/>
                <a:gd name="connsiteY6" fmla="*/ 463400 h 598569"/>
                <a:gd name="connsiteX7" fmla="*/ 58790 w 388036"/>
                <a:gd name="connsiteY7" fmla="*/ 567155 h 598569"/>
                <a:gd name="connsiteX8" fmla="*/ 223301 w 388036"/>
                <a:gd name="connsiteY8" fmla="*/ 586846 h 598569"/>
                <a:gd name="connsiteX9" fmla="*/ 382510 w 388036"/>
                <a:gd name="connsiteY9" fmla="*/ 384342 h 598569"/>
                <a:gd name="connsiteX10" fmla="*/ 308417 w 388036"/>
                <a:gd name="connsiteY10" fmla="*/ 82249 h 598569"/>
                <a:gd name="connsiteX11" fmla="*/ 85760 w 388036"/>
                <a:gd name="connsiteY11" fmla="*/ 40217 h 598569"/>
                <a:gd name="connsiteX12" fmla="*/ 205714 w 388036"/>
                <a:gd name="connsiteY12" fmla="*/ 43457 h 598569"/>
                <a:gd name="connsiteX13" fmla="*/ 85760 w 388036"/>
                <a:gd name="connsiteY13" fmla="*/ 40217 h 59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8036" h="598569">
                  <a:moveTo>
                    <a:pt x="308417" y="82249"/>
                  </a:moveTo>
                  <a:cubicBezTo>
                    <a:pt x="254562" y="17749"/>
                    <a:pt x="185518" y="-15405"/>
                    <a:pt x="99560" y="6978"/>
                  </a:cubicBezTo>
                  <a:cubicBezTo>
                    <a:pt x="18273" y="28184"/>
                    <a:pt x="-23170" y="114941"/>
                    <a:pt x="13392" y="182807"/>
                  </a:cubicBezTo>
                  <a:cubicBezTo>
                    <a:pt x="32830" y="218780"/>
                    <a:pt x="65817" y="232791"/>
                    <a:pt x="104904" y="237671"/>
                  </a:cubicBezTo>
                  <a:cubicBezTo>
                    <a:pt x="68888" y="290685"/>
                    <a:pt x="70319" y="340206"/>
                    <a:pt x="115591" y="385899"/>
                  </a:cubicBezTo>
                  <a:cubicBezTo>
                    <a:pt x="100822" y="387961"/>
                    <a:pt x="87906" y="388045"/>
                    <a:pt x="76125" y="391663"/>
                  </a:cubicBezTo>
                  <a:cubicBezTo>
                    <a:pt x="40740" y="402476"/>
                    <a:pt x="19030" y="427048"/>
                    <a:pt x="13560" y="463400"/>
                  </a:cubicBezTo>
                  <a:cubicBezTo>
                    <a:pt x="7123" y="506694"/>
                    <a:pt x="22102" y="542626"/>
                    <a:pt x="58790" y="567155"/>
                  </a:cubicBezTo>
                  <a:cubicBezTo>
                    <a:pt x="109953" y="601361"/>
                    <a:pt x="165533" y="607168"/>
                    <a:pt x="223301" y="586846"/>
                  </a:cubicBezTo>
                  <a:cubicBezTo>
                    <a:pt x="316158" y="554196"/>
                    <a:pt x="366648" y="474550"/>
                    <a:pt x="382510" y="384342"/>
                  </a:cubicBezTo>
                  <a:cubicBezTo>
                    <a:pt x="401022" y="278778"/>
                    <a:pt x="372201" y="158698"/>
                    <a:pt x="308417" y="82249"/>
                  </a:cubicBezTo>
                  <a:close/>
                  <a:moveTo>
                    <a:pt x="85760" y="40217"/>
                  </a:moveTo>
                  <a:cubicBezTo>
                    <a:pt x="115296" y="8619"/>
                    <a:pt x="173990" y="9040"/>
                    <a:pt x="205714" y="43457"/>
                  </a:cubicBezTo>
                  <a:cubicBezTo>
                    <a:pt x="162798" y="27216"/>
                    <a:pt x="124384" y="25575"/>
                    <a:pt x="85760" y="40217"/>
                  </a:cubicBezTo>
                  <a:close/>
                </a:path>
              </a:pathLst>
            </a:custGeom>
            <a:solidFill>
              <a:schemeClr val="tx2"/>
            </a:solidFill>
            <a:ln w="0" cap="flat">
              <a:noFill/>
              <a:prstDash val="solid"/>
              <a:miter/>
            </a:ln>
          </p:spPr>
          <p:txBody>
            <a:bodyPr rtlCol="0" anchor="ctr">
              <a:noAutofit/>
            </a:bodyPr>
            <a:lstStyle/>
            <a:p>
              <a:endParaRPr lang="en-US"/>
            </a:p>
          </p:txBody>
        </p:sp>
        <p:sp>
          <p:nvSpPr>
            <p:cNvPr id="11" name="Freeform: Shape 10">
              <a:extLst>
                <a:ext uri="{FF2B5EF4-FFF2-40B4-BE49-F238E27FC236}">
                  <a16:creationId xmlns:a16="http://schemas.microsoft.com/office/drawing/2014/main" id="{137494CC-DAEA-699D-5691-22219871EC82}"/>
                </a:ext>
              </a:extLst>
            </p:cNvPr>
            <p:cNvSpPr/>
            <p:nvPr/>
          </p:nvSpPr>
          <p:spPr>
            <a:xfrm>
              <a:off x="6376213" y="2899302"/>
              <a:ext cx="119953" cy="26394"/>
            </a:xfrm>
            <a:custGeom>
              <a:avLst/>
              <a:gdLst>
                <a:gd name="connsiteX0" fmla="*/ 119954 w 119953"/>
                <a:gd name="connsiteY0" fmla="*/ 26394 h 26394"/>
                <a:gd name="connsiteX1" fmla="*/ 0 w 119953"/>
                <a:gd name="connsiteY1" fmla="*/ 23155 h 26394"/>
                <a:gd name="connsiteX2" fmla="*/ 119954 w 119953"/>
                <a:gd name="connsiteY2" fmla="*/ 26394 h 26394"/>
              </a:gdLst>
              <a:ahLst/>
              <a:cxnLst>
                <a:cxn ang="0">
                  <a:pos x="connsiteX0" y="connsiteY0"/>
                </a:cxn>
                <a:cxn ang="0">
                  <a:pos x="connsiteX1" y="connsiteY1"/>
                </a:cxn>
                <a:cxn ang="0">
                  <a:pos x="connsiteX2" y="connsiteY2"/>
                </a:cxn>
              </a:cxnLst>
              <a:rect l="l" t="t" r="r" b="b"/>
              <a:pathLst>
                <a:path w="119953" h="26394">
                  <a:moveTo>
                    <a:pt x="119954" y="26394"/>
                  </a:moveTo>
                  <a:cubicBezTo>
                    <a:pt x="77038" y="10154"/>
                    <a:pt x="38624" y="8513"/>
                    <a:pt x="0" y="23155"/>
                  </a:cubicBezTo>
                  <a:cubicBezTo>
                    <a:pt x="29536" y="-8443"/>
                    <a:pt x="88230" y="-8022"/>
                    <a:pt x="119954" y="26394"/>
                  </a:cubicBezTo>
                  <a:close/>
                </a:path>
              </a:pathLst>
            </a:custGeom>
            <a:solidFill>
              <a:schemeClr val="bg1"/>
            </a:solidFill>
            <a:ln w="0" cap="flat">
              <a:noFill/>
              <a:prstDash val="solid"/>
              <a:miter/>
            </a:ln>
          </p:spPr>
          <p:txBody>
            <a:bodyPr rtlCol="0" anchor="ctr">
              <a:noAutofit/>
            </a:bodyPr>
            <a:lstStyle/>
            <a:p>
              <a:endParaRPr lang="en-US"/>
            </a:p>
          </p:txBody>
        </p:sp>
        <p:sp>
          <p:nvSpPr>
            <p:cNvPr id="12" name="Freeform: Shape 11">
              <a:extLst>
                <a:ext uri="{FF2B5EF4-FFF2-40B4-BE49-F238E27FC236}">
                  <a16:creationId xmlns:a16="http://schemas.microsoft.com/office/drawing/2014/main" id="{1FBB94A8-668D-5185-F435-56821798C89C}"/>
                </a:ext>
              </a:extLst>
            </p:cNvPr>
            <p:cNvSpPr/>
            <p:nvPr/>
          </p:nvSpPr>
          <p:spPr>
            <a:xfrm>
              <a:off x="5513253" y="2882564"/>
              <a:ext cx="382553" cy="598021"/>
            </a:xfrm>
            <a:custGeom>
              <a:avLst/>
              <a:gdLst>
                <a:gd name="connsiteX0" fmla="*/ 252714 w 382553"/>
                <a:gd name="connsiteY0" fmla="*/ 469 h 598021"/>
                <a:gd name="connsiteX1" fmla="*/ 72931 w 382553"/>
                <a:gd name="connsiteY1" fmla="*/ 83271 h 598021"/>
                <a:gd name="connsiteX2" fmla="*/ 395 w 382553"/>
                <a:gd name="connsiteY2" fmla="*/ 296041 h 598021"/>
                <a:gd name="connsiteX3" fmla="*/ 65820 w 382553"/>
                <a:gd name="connsiteY3" fmla="*/ 517225 h 598021"/>
                <a:gd name="connsiteX4" fmla="*/ 321758 w 382553"/>
                <a:gd name="connsiteY4" fmla="*/ 568472 h 598021"/>
                <a:gd name="connsiteX5" fmla="*/ 369218 w 382553"/>
                <a:gd name="connsiteY5" fmla="*/ 461855 h 598021"/>
                <a:gd name="connsiteX6" fmla="*/ 305728 w 382553"/>
                <a:gd name="connsiteY6" fmla="*/ 390834 h 598021"/>
                <a:gd name="connsiteX7" fmla="*/ 268997 w 382553"/>
                <a:gd name="connsiteY7" fmla="*/ 385869 h 598021"/>
                <a:gd name="connsiteX8" fmla="*/ 276781 w 382553"/>
                <a:gd name="connsiteY8" fmla="*/ 237010 h 598021"/>
                <a:gd name="connsiteX9" fmla="*/ 314858 w 382553"/>
                <a:gd name="connsiteY9" fmla="*/ 225272 h 598021"/>
                <a:gd name="connsiteX10" fmla="*/ 325587 w 382553"/>
                <a:gd name="connsiteY10" fmla="*/ 218456 h 598021"/>
                <a:gd name="connsiteX11" fmla="*/ 349821 w 382553"/>
                <a:gd name="connsiteY11" fmla="*/ 200406 h 598021"/>
                <a:gd name="connsiteX12" fmla="*/ 361560 w 382553"/>
                <a:gd name="connsiteY12" fmla="*/ 176381 h 598021"/>
                <a:gd name="connsiteX13" fmla="*/ 382471 w 382553"/>
                <a:gd name="connsiteY13" fmla="*/ 134391 h 598021"/>
                <a:gd name="connsiteX14" fmla="*/ 252714 w 382553"/>
                <a:gd name="connsiteY14" fmla="*/ 469 h 598021"/>
                <a:gd name="connsiteX15" fmla="*/ 181777 w 382553"/>
                <a:gd name="connsiteY15" fmla="*/ 39724 h 598021"/>
                <a:gd name="connsiteX16" fmla="*/ 301436 w 382553"/>
                <a:gd name="connsiteY16" fmla="*/ 43343 h 598021"/>
                <a:gd name="connsiteX17" fmla="*/ 181777 w 382553"/>
                <a:gd name="connsiteY17" fmla="*/ 39724 h 598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2553" h="598021">
                  <a:moveTo>
                    <a:pt x="252714" y="469"/>
                  </a:moveTo>
                  <a:cubicBezTo>
                    <a:pt x="177948" y="-4328"/>
                    <a:pt x="119717" y="27985"/>
                    <a:pt x="72931" y="83271"/>
                  </a:cubicBezTo>
                  <a:cubicBezTo>
                    <a:pt x="21179" y="144447"/>
                    <a:pt x="3803" y="218540"/>
                    <a:pt x="395" y="296041"/>
                  </a:cubicBezTo>
                  <a:cubicBezTo>
                    <a:pt x="-3140" y="376697"/>
                    <a:pt x="16930" y="451842"/>
                    <a:pt x="65820" y="517225"/>
                  </a:cubicBezTo>
                  <a:cubicBezTo>
                    <a:pt x="128385" y="600869"/>
                    <a:pt x="237062" y="622411"/>
                    <a:pt x="321758" y="568472"/>
                  </a:cubicBezTo>
                  <a:cubicBezTo>
                    <a:pt x="360550" y="543732"/>
                    <a:pt x="376286" y="506749"/>
                    <a:pt x="369218" y="461855"/>
                  </a:cubicBezTo>
                  <a:cubicBezTo>
                    <a:pt x="363538" y="425587"/>
                    <a:pt x="341070" y="401395"/>
                    <a:pt x="305728" y="390834"/>
                  </a:cubicBezTo>
                  <a:cubicBezTo>
                    <a:pt x="294073" y="387384"/>
                    <a:pt x="281409" y="387426"/>
                    <a:pt x="268997" y="385869"/>
                  </a:cubicBezTo>
                  <a:cubicBezTo>
                    <a:pt x="311450" y="321538"/>
                    <a:pt x="313638" y="287878"/>
                    <a:pt x="276781" y="237010"/>
                  </a:cubicBezTo>
                  <a:cubicBezTo>
                    <a:pt x="290665" y="232803"/>
                    <a:pt x="302909" y="229437"/>
                    <a:pt x="314858" y="225272"/>
                  </a:cubicBezTo>
                  <a:cubicBezTo>
                    <a:pt x="318813" y="223883"/>
                    <a:pt x="322557" y="217909"/>
                    <a:pt x="325587" y="218456"/>
                  </a:cubicBezTo>
                  <a:cubicBezTo>
                    <a:pt x="340818" y="221275"/>
                    <a:pt x="344857" y="210335"/>
                    <a:pt x="349821" y="200406"/>
                  </a:cubicBezTo>
                  <a:cubicBezTo>
                    <a:pt x="353903" y="192243"/>
                    <a:pt x="355544" y="178569"/>
                    <a:pt x="361560" y="176381"/>
                  </a:cubicBezTo>
                  <a:cubicBezTo>
                    <a:pt x="383355" y="168429"/>
                    <a:pt x="381840" y="150716"/>
                    <a:pt x="382471" y="134391"/>
                  </a:cubicBezTo>
                  <a:cubicBezTo>
                    <a:pt x="385080" y="66652"/>
                    <a:pt x="325208" y="5139"/>
                    <a:pt x="252714" y="469"/>
                  </a:cubicBezTo>
                  <a:close/>
                  <a:moveTo>
                    <a:pt x="181777" y="39724"/>
                  </a:moveTo>
                  <a:cubicBezTo>
                    <a:pt x="213164" y="8211"/>
                    <a:pt x="272405" y="8842"/>
                    <a:pt x="301436" y="43343"/>
                  </a:cubicBezTo>
                  <a:cubicBezTo>
                    <a:pt x="258899" y="26218"/>
                    <a:pt x="220401" y="26008"/>
                    <a:pt x="181777" y="39724"/>
                  </a:cubicBezTo>
                  <a:close/>
                </a:path>
              </a:pathLst>
            </a:custGeom>
            <a:solidFill>
              <a:schemeClr val="tx2"/>
            </a:solidFill>
            <a:ln w="0" cap="flat">
              <a:noFill/>
              <a:prstDash val="solid"/>
              <a:miter/>
            </a:ln>
          </p:spPr>
          <p:txBody>
            <a:bodyPr rtlCol="0" anchor="ctr">
              <a:noAutofit/>
            </a:bodyPr>
            <a:lstStyle/>
            <a:p>
              <a:endParaRPr lang="en-US"/>
            </a:p>
          </p:txBody>
        </p:sp>
        <p:sp>
          <p:nvSpPr>
            <p:cNvPr id="13" name="Freeform: Shape 12">
              <a:extLst>
                <a:ext uri="{FF2B5EF4-FFF2-40B4-BE49-F238E27FC236}">
                  <a16:creationId xmlns:a16="http://schemas.microsoft.com/office/drawing/2014/main" id="{8C2415F8-3072-C81C-BC4C-99D9859D12CB}"/>
                </a:ext>
              </a:extLst>
            </p:cNvPr>
            <p:cNvSpPr/>
            <p:nvPr/>
          </p:nvSpPr>
          <p:spPr>
            <a:xfrm>
              <a:off x="5695030" y="2899316"/>
              <a:ext cx="119659" cy="26590"/>
            </a:xfrm>
            <a:custGeom>
              <a:avLst/>
              <a:gdLst>
                <a:gd name="connsiteX0" fmla="*/ 119659 w 119659"/>
                <a:gd name="connsiteY0" fmla="*/ 26590 h 26590"/>
                <a:gd name="connsiteX1" fmla="*/ 0 w 119659"/>
                <a:gd name="connsiteY1" fmla="*/ 22972 h 26590"/>
                <a:gd name="connsiteX2" fmla="*/ 119659 w 119659"/>
                <a:gd name="connsiteY2" fmla="*/ 26590 h 26590"/>
              </a:gdLst>
              <a:ahLst/>
              <a:cxnLst>
                <a:cxn ang="0">
                  <a:pos x="connsiteX0" y="connsiteY0"/>
                </a:cxn>
                <a:cxn ang="0">
                  <a:pos x="connsiteX1" y="connsiteY1"/>
                </a:cxn>
                <a:cxn ang="0">
                  <a:pos x="connsiteX2" y="connsiteY2"/>
                </a:cxn>
              </a:cxnLst>
              <a:rect l="l" t="t" r="r" b="b"/>
              <a:pathLst>
                <a:path w="119659" h="26590">
                  <a:moveTo>
                    <a:pt x="119659" y="26590"/>
                  </a:moveTo>
                  <a:cubicBezTo>
                    <a:pt x="77122" y="9466"/>
                    <a:pt x="38624" y="9256"/>
                    <a:pt x="0" y="22972"/>
                  </a:cubicBezTo>
                  <a:cubicBezTo>
                    <a:pt x="31387" y="-8542"/>
                    <a:pt x="90628" y="-7911"/>
                    <a:pt x="119659" y="26590"/>
                  </a:cubicBezTo>
                  <a:close/>
                </a:path>
              </a:pathLst>
            </a:custGeom>
            <a:solidFill>
              <a:schemeClr val="bg1"/>
            </a:solidFill>
            <a:ln w="0" cap="flat">
              <a:noFill/>
              <a:prstDash val="solid"/>
              <a:miter/>
            </a:ln>
          </p:spPr>
          <p:txBody>
            <a:bodyPr rtlCol="0" anchor="ctr">
              <a:noAutofit/>
            </a:bodyPr>
            <a:lstStyle/>
            <a:p>
              <a:endParaRPr lang="en-US"/>
            </a:p>
          </p:txBody>
        </p:sp>
        <p:sp>
          <p:nvSpPr>
            <p:cNvPr id="14" name="Freeform: Shape 13">
              <a:extLst>
                <a:ext uri="{FF2B5EF4-FFF2-40B4-BE49-F238E27FC236}">
                  <a16:creationId xmlns:a16="http://schemas.microsoft.com/office/drawing/2014/main" id="{BE17E7A9-E43B-3A8F-6D46-0775094B65B2}"/>
                </a:ext>
              </a:extLst>
            </p:cNvPr>
            <p:cNvSpPr/>
            <p:nvPr/>
          </p:nvSpPr>
          <p:spPr>
            <a:xfrm>
              <a:off x="5888007" y="3813421"/>
              <a:ext cx="410769" cy="428056"/>
            </a:xfrm>
            <a:custGeom>
              <a:avLst/>
              <a:gdLst>
                <a:gd name="connsiteX0" fmla="*/ 314060 w 410769"/>
                <a:gd name="connsiteY0" fmla="*/ 22089 h 428056"/>
                <a:gd name="connsiteX1" fmla="*/ 208749 w 410769"/>
                <a:gd name="connsiteY1" fmla="*/ 0 h 428056"/>
                <a:gd name="connsiteX2" fmla="*/ 109790 w 410769"/>
                <a:gd name="connsiteY2" fmla="*/ 17292 h 428056"/>
                <a:gd name="connsiteX3" fmla="*/ 24463 w 410769"/>
                <a:gd name="connsiteY3" fmla="*/ 229389 h 428056"/>
                <a:gd name="connsiteX4" fmla="*/ 120098 w 410769"/>
                <a:gd name="connsiteY4" fmla="*/ 325024 h 428056"/>
                <a:gd name="connsiteX5" fmla="*/ 181737 w 410769"/>
                <a:gd name="connsiteY5" fmla="*/ 411571 h 428056"/>
                <a:gd name="connsiteX6" fmla="*/ 206603 w 410769"/>
                <a:gd name="connsiteY6" fmla="*/ 427348 h 428056"/>
                <a:gd name="connsiteX7" fmla="*/ 228397 w 410769"/>
                <a:gd name="connsiteY7" fmla="*/ 410897 h 428056"/>
                <a:gd name="connsiteX8" fmla="*/ 289363 w 410769"/>
                <a:gd name="connsiteY8" fmla="*/ 325865 h 428056"/>
                <a:gd name="connsiteX9" fmla="*/ 386428 w 410769"/>
                <a:gd name="connsiteY9" fmla="*/ 228800 h 428056"/>
                <a:gd name="connsiteX10" fmla="*/ 314060 w 410769"/>
                <a:gd name="connsiteY10" fmla="*/ 22089 h 428056"/>
                <a:gd name="connsiteX11" fmla="*/ 142860 w 410769"/>
                <a:gd name="connsiteY11" fmla="*/ 47796 h 428056"/>
                <a:gd name="connsiteX12" fmla="*/ 268873 w 410769"/>
                <a:gd name="connsiteY12" fmla="*/ 47796 h 428056"/>
                <a:gd name="connsiteX13" fmla="*/ 142860 w 410769"/>
                <a:gd name="connsiteY13" fmla="*/ 47796 h 42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69" h="428056">
                  <a:moveTo>
                    <a:pt x="314060" y="22089"/>
                  </a:moveTo>
                  <a:cubicBezTo>
                    <a:pt x="279686" y="9887"/>
                    <a:pt x="242113" y="6732"/>
                    <a:pt x="208749" y="0"/>
                  </a:cubicBezTo>
                  <a:cubicBezTo>
                    <a:pt x="172859" y="6101"/>
                    <a:pt x="140546" y="8878"/>
                    <a:pt x="109790" y="17292"/>
                  </a:cubicBezTo>
                  <a:cubicBezTo>
                    <a:pt x="7549" y="45314"/>
                    <a:pt x="-28929" y="137835"/>
                    <a:pt x="24463" y="229389"/>
                  </a:cubicBezTo>
                  <a:cubicBezTo>
                    <a:pt x="47941" y="269738"/>
                    <a:pt x="81642" y="299821"/>
                    <a:pt x="120098" y="325024"/>
                  </a:cubicBezTo>
                  <a:cubicBezTo>
                    <a:pt x="151990" y="345935"/>
                    <a:pt x="180096" y="368781"/>
                    <a:pt x="181737" y="411571"/>
                  </a:cubicBezTo>
                  <a:cubicBezTo>
                    <a:pt x="182284" y="426254"/>
                    <a:pt x="195706" y="429789"/>
                    <a:pt x="206603" y="427348"/>
                  </a:cubicBezTo>
                  <a:cubicBezTo>
                    <a:pt x="215018" y="425455"/>
                    <a:pt x="228019" y="417040"/>
                    <a:pt x="228397" y="410897"/>
                  </a:cubicBezTo>
                  <a:cubicBezTo>
                    <a:pt x="231006" y="369033"/>
                    <a:pt x="258102" y="346397"/>
                    <a:pt x="289363" y="325865"/>
                  </a:cubicBezTo>
                  <a:cubicBezTo>
                    <a:pt x="328408" y="300284"/>
                    <a:pt x="363371" y="270243"/>
                    <a:pt x="386428" y="228800"/>
                  </a:cubicBezTo>
                  <a:cubicBezTo>
                    <a:pt x="435487" y="140444"/>
                    <a:pt x="409906" y="56211"/>
                    <a:pt x="314060" y="22089"/>
                  </a:cubicBezTo>
                  <a:close/>
                  <a:moveTo>
                    <a:pt x="142860" y="47796"/>
                  </a:moveTo>
                  <a:cubicBezTo>
                    <a:pt x="164697" y="22047"/>
                    <a:pt x="239589" y="21332"/>
                    <a:pt x="268873" y="47796"/>
                  </a:cubicBezTo>
                  <a:lnTo>
                    <a:pt x="142860" y="47796"/>
                  </a:lnTo>
                  <a:close/>
                </a:path>
              </a:pathLst>
            </a:custGeom>
            <a:solidFill>
              <a:schemeClr val="tx2"/>
            </a:solidFill>
            <a:ln w="0" cap="flat">
              <a:noFill/>
              <a:prstDash val="solid"/>
              <a:miter/>
            </a:ln>
          </p:spPr>
          <p:txBody>
            <a:bodyPr rtlCol="0" anchor="ctr">
              <a:noAutofit/>
            </a:bodyPr>
            <a:lstStyle/>
            <a:p>
              <a:endParaRPr lang="en-US"/>
            </a:p>
          </p:txBody>
        </p:sp>
        <p:sp>
          <p:nvSpPr>
            <p:cNvPr id="15" name="Freeform: Shape 14">
              <a:extLst>
                <a:ext uri="{FF2B5EF4-FFF2-40B4-BE49-F238E27FC236}">
                  <a16:creationId xmlns:a16="http://schemas.microsoft.com/office/drawing/2014/main" id="{F1B23C14-FC63-D219-4CAF-7CA925DF8D73}"/>
                </a:ext>
              </a:extLst>
            </p:cNvPr>
            <p:cNvSpPr/>
            <p:nvPr/>
          </p:nvSpPr>
          <p:spPr>
            <a:xfrm>
              <a:off x="6030867" y="3841636"/>
              <a:ext cx="126012" cy="19581"/>
            </a:xfrm>
            <a:custGeom>
              <a:avLst/>
              <a:gdLst>
                <a:gd name="connsiteX0" fmla="*/ 126012 w 126012"/>
                <a:gd name="connsiteY0" fmla="*/ 19581 h 19581"/>
                <a:gd name="connsiteX1" fmla="*/ 0 w 126012"/>
                <a:gd name="connsiteY1" fmla="*/ 19581 h 19581"/>
                <a:gd name="connsiteX2" fmla="*/ 126012 w 126012"/>
                <a:gd name="connsiteY2" fmla="*/ 19581 h 19581"/>
              </a:gdLst>
              <a:ahLst/>
              <a:cxnLst>
                <a:cxn ang="0">
                  <a:pos x="connsiteX0" y="connsiteY0"/>
                </a:cxn>
                <a:cxn ang="0">
                  <a:pos x="connsiteX1" y="connsiteY1"/>
                </a:cxn>
                <a:cxn ang="0">
                  <a:pos x="connsiteX2" y="connsiteY2"/>
                </a:cxn>
              </a:cxnLst>
              <a:rect l="l" t="t" r="r" b="b"/>
              <a:pathLst>
                <a:path w="126012" h="19581">
                  <a:moveTo>
                    <a:pt x="126012" y="19581"/>
                  </a:moveTo>
                  <a:lnTo>
                    <a:pt x="0" y="19581"/>
                  </a:lnTo>
                  <a:cubicBezTo>
                    <a:pt x="21837" y="-6168"/>
                    <a:pt x="96729" y="-6883"/>
                    <a:pt x="126012" y="19581"/>
                  </a:cubicBezTo>
                  <a:close/>
                </a:path>
              </a:pathLst>
            </a:custGeom>
            <a:solidFill>
              <a:schemeClr val="bg1"/>
            </a:solidFill>
            <a:ln w="0" cap="flat">
              <a:noFill/>
              <a:prstDash val="solid"/>
              <a:miter/>
            </a:ln>
          </p:spPr>
          <p:txBody>
            <a:bodyPr rtlCol="0" anchor="ctr">
              <a:noAutofit/>
            </a:bodyPr>
            <a:lstStyle/>
            <a:p>
              <a:endParaRPr lang="en-US"/>
            </a:p>
          </p:txBody>
        </p:sp>
        <p:sp>
          <p:nvSpPr>
            <p:cNvPr id="16" name="Freeform: Shape 15">
              <a:extLst>
                <a:ext uri="{FF2B5EF4-FFF2-40B4-BE49-F238E27FC236}">
                  <a16:creationId xmlns:a16="http://schemas.microsoft.com/office/drawing/2014/main" id="{7A168EED-80F4-AA9E-AC5E-33361319FA8E}"/>
                </a:ext>
              </a:extLst>
            </p:cNvPr>
            <p:cNvSpPr/>
            <p:nvPr/>
          </p:nvSpPr>
          <p:spPr>
            <a:xfrm>
              <a:off x="5838588" y="3155001"/>
              <a:ext cx="162505" cy="736846"/>
            </a:xfrm>
            <a:custGeom>
              <a:avLst/>
              <a:gdLst>
                <a:gd name="connsiteX0" fmla="*/ 6185 w 162505"/>
                <a:gd name="connsiteY0" fmla="*/ 0 h 736846"/>
                <a:gd name="connsiteX1" fmla="*/ 162365 w 162505"/>
                <a:gd name="connsiteY1" fmla="*/ 209782 h 736846"/>
                <a:gd name="connsiteX2" fmla="*/ 105480 w 162505"/>
                <a:gd name="connsiteY2" fmla="*/ 448806 h 736846"/>
                <a:gd name="connsiteX3" fmla="*/ 57221 w 162505"/>
                <a:gd name="connsiteY3" fmla="*/ 638645 h 736846"/>
                <a:gd name="connsiteX4" fmla="*/ 58189 w 162505"/>
                <a:gd name="connsiteY4" fmla="*/ 659640 h 736846"/>
                <a:gd name="connsiteX5" fmla="*/ 34122 w 162505"/>
                <a:gd name="connsiteY5" fmla="*/ 736847 h 736846"/>
                <a:gd name="connsiteX6" fmla="*/ 6479 w 162505"/>
                <a:gd name="connsiteY6" fmla="*/ 650510 h 736846"/>
                <a:gd name="connsiteX7" fmla="*/ 49311 w 162505"/>
                <a:gd name="connsiteY7" fmla="*/ 438035 h 736846"/>
                <a:gd name="connsiteX8" fmla="*/ 91259 w 162505"/>
                <a:gd name="connsiteY8" fmla="*/ 274114 h 736846"/>
                <a:gd name="connsiteX9" fmla="*/ 84443 w 162505"/>
                <a:gd name="connsiteY9" fmla="*/ 182939 h 736846"/>
                <a:gd name="connsiteX10" fmla="*/ 0 w 162505"/>
                <a:gd name="connsiteY10" fmla="*/ 91091 h 736846"/>
                <a:gd name="connsiteX11" fmla="*/ 6227 w 162505"/>
                <a:gd name="connsiteY11" fmla="*/ 42 h 73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505" h="736846">
                  <a:moveTo>
                    <a:pt x="6185" y="0"/>
                  </a:moveTo>
                  <a:cubicBezTo>
                    <a:pt x="93994" y="24487"/>
                    <a:pt x="159630" y="113011"/>
                    <a:pt x="162365" y="209782"/>
                  </a:cubicBezTo>
                  <a:cubicBezTo>
                    <a:pt x="164763" y="294814"/>
                    <a:pt x="136068" y="371852"/>
                    <a:pt x="105480" y="448806"/>
                  </a:cubicBezTo>
                  <a:cubicBezTo>
                    <a:pt x="81161" y="509982"/>
                    <a:pt x="57095" y="571242"/>
                    <a:pt x="57221" y="638645"/>
                  </a:cubicBezTo>
                  <a:cubicBezTo>
                    <a:pt x="57221" y="645630"/>
                    <a:pt x="57221" y="652698"/>
                    <a:pt x="58189" y="659640"/>
                  </a:cubicBezTo>
                  <a:cubicBezTo>
                    <a:pt x="62115" y="687691"/>
                    <a:pt x="54094" y="713424"/>
                    <a:pt x="34122" y="736847"/>
                  </a:cubicBezTo>
                  <a:cubicBezTo>
                    <a:pt x="16157" y="710550"/>
                    <a:pt x="8331" y="681687"/>
                    <a:pt x="6479" y="650510"/>
                  </a:cubicBezTo>
                  <a:cubicBezTo>
                    <a:pt x="2062" y="575828"/>
                    <a:pt x="27559" y="507542"/>
                    <a:pt x="49311" y="438035"/>
                  </a:cubicBezTo>
                  <a:cubicBezTo>
                    <a:pt x="66183" y="384222"/>
                    <a:pt x="81582" y="329526"/>
                    <a:pt x="91259" y="274114"/>
                  </a:cubicBezTo>
                  <a:cubicBezTo>
                    <a:pt x="96350" y="244872"/>
                    <a:pt x="91427" y="212391"/>
                    <a:pt x="84443" y="182939"/>
                  </a:cubicBezTo>
                  <a:cubicBezTo>
                    <a:pt x="73588" y="137078"/>
                    <a:pt x="41611" y="106953"/>
                    <a:pt x="0" y="91091"/>
                  </a:cubicBezTo>
                  <a:cubicBezTo>
                    <a:pt x="2104" y="60082"/>
                    <a:pt x="4123" y="30630"/>
                    <a:pt x="6227" y="42"/>
                  </a:cubicBezTo>
                  <a:close/>
                </a:path>
              </a:pathLst>
            </a:custGeom>
            <a:solidFill>
              <a:schemeClr val="tx2"/>
            </a:solidFill>
            <a:ln w="0" cap="flat">
              <a:noFill/>
              <a:prstDash val="solid"/>
              <a:miter/>
            </a:ln>
          </p:spPr>
          <p:txBody>
            <a:bodyPr rtlCol="0" anchor="ctr">
              <a:noAutofit/>
            </a:bodyPr>
            <a:lstStyle/>
            <a:p>
              <a:endParaRPr lang="en-US"/>
            </a:p>
          </p:txBody>
        </p:sp>
        <p:sp>
          <p:nvSpPr>
            <p:cNvPr id="21" name="Freeform: Shape 20">
              <a:extLst>
                <a:ext uri="{FF2B5EF4-FFF2-40B4-BE49-F238E27FC236}">
                  <a16:creationId xmlns:a16="http://schemas.microsoft.com/office/drawing/2014/main" id="{5CC1996C-5F28-F332-75EF-6566AEEB43CC}"/>
                </a:ext>
              </a:extLst>
            </p:cNvPr>
            <p:cNvSpPr/>
            <p:nvPr/>
          </p:nvSpPr>
          <p:spPr>
            <a:xfrm>
              <a:off x="6184596" y="3153865"/>
              <a:ext cx="165241" cy="741390"/>
            </a:xfrm>
            <a:custGeom>
              <a:avLst/>
              <a:gdLst>
                <a:gd name="connsiteX0" fmla="*/ 157411 w 165241"/>
                <a:gd name="connsiteY0" fmla="*/ 0 h 741390"/>
                <a:gd name="connsiteX1" fmla="*/ 163427 w 165241"/>
                <a:gd name="connsiteY1" fmla="*/ 92732 h 741390"/>
                <a:gd name="connsiteX2" fmla="*/ 164395 w 165241"/>
                <a:gd name="connsiteY2" fmla="*/ 91217 h 741390"/>
                <a:gd name="connsiteX3" fmla="*/ 70906 w 165241"/>
                <a:gd name="connsiteY3" fmla="*/ 274997 h 741390"/>
                <a:gd name="connsiteX4" fmla="*/ 125350 w 165241"/>
                <a:gd name="connsiteY4" fmla="*/ 476954 h 741390"/>
                <a:gd name="connsiteX5" fmla="*/ 152909 w 165241"/>
                <a:gd name="connsiteY5" fmla="*/ 676386 h 741390"/>
                <a:gd name="connsiteX6" fmla="*/ 131829 w 165241"/>
                <a:gd name="connsiteY6" fmla="*/ 741391 h 741390"/>
                <a:gd name="connsiteX7" fmla="*/ 103513 w 165241"/>
                <a:gd name="connsiteY7" fmla="*/ 663427 h 741390"/>
                <a:gd name="connsiteX8" fmla="*/ 80078 w 165241"/>
                <a:gd name="connsiteY8" fmla="*/ 507794 h 741390"/>
                <a:gd name="connsiteX9" fmla="*/ 12675 w 165241"/>
                <a:gd name="connsiteY9" fmla="*/ 311602 h 741390"/>
                <a:gd name="connsiteX10" fmla="*/ 26013 w 165241"/>
                <a:gd name="connsiteY10" fmla="*/ 112843 h 741390"/>
                <a:gd name="connsiteX11" fmla="*/ 157411 w 165241"/>
                <a:gd name="connsiteY11" fmla="*/ 42 h 741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241" h="741390">
                  <a:moveTo>
                    <a:pt x="157411" y="0"/>
                  </a:moveTo>
                  <a:cubicBezTo>
                    <a:pt x="159388" y="30420"/>
                    <a:pt x="161239" y="59283"/>
                    <a:pt x="163427" y="92732"/>
                  </a:cubicBezTo>
                  <a:cubicBezTo>
                    <a:pt x="165952" y="89071"/>
                    <a:pt x="165405" y="90796"/>
                    <a:pt x="164395" y="91217"/>
                  </a:cubicBezTo>
                  <a:cubicBezTo>
                    <a:pt x="86347" y="121931"/>
                    <a:pt x="64595" y="196361"/>
                    <a:pt x="70906" y="274997"/>
                  </a:cubicBezTo>
                  <a:cubicBezTo>
                    <a:pt x="76586" y="345724"/>
                    <a:pt x="103303" y="410687"/>
                    <a:pt x="125350" y="476954"/>
                  </a:cubicBezTo>
                  <a:cubicBezTo>
                    <a:pt x="146892" y="541748"/>
                    <a:pt x="165867" y="607132"/>
                    <a:pt x="152909" y="676386"/>
                  </a:cubicBezTo>
                  <a:cubicBezTo>
                    <a:pt x="148996" y="697297"/>
                    <a:pt x="139866" y="717198"/>
                    <a:pt x="131829" y="741391"/>
                  </a:cubicBezTo>
                  <a:cubicBezTo>
                    <a:pt x="111465" y="715641"/>
                    <a:pt x="95056" y="698054"/>
                    <a:pt x="103513" y="663427"/>
                  </a:cubicBezTo>
                  <a:cubicBezTo>
                    <a:pt x="116430" y="610371"/>
                    <a:pt x="97539" y="558284"/>
                    <a:pt x="80078" y="507794"/>
                  </a:cubicBezTo>
                  <a:cubicBezTo>
                    <a:pt x="57484" y="442411"/>
                    <a:pt x="31524" y="378037"/>
                    <a:pt x="12675" y="311602"/>
                  </a:cubicBezTo>
                  <a:cubicBezTo>
                    <a:pt x="-6258" y="244956"/>
                    <a:pt x="-5669" y="177259"/>
                    <a:pt x="26013" y="112843"/>
                  </a:cubicBezTo>
                  <a:cubicBezTo>
                    <a:pt x="53866" y="56211"/>
                    <a:pt x="100358" y="21584"/>
                    <a:pt x="157411" y="42"/>
                  </a:cubicBezTo>
                  <a:close/>
                </a:path>
              </a:pathLst>
            </a:custGeom>
            <a:solidFill>
              <a:schemeClr val="tx2"/>
            </a:solidFill>
            <a:ln w="0" cap="flat">
              <a:noFill/>
              <a:prstDash val="solid"/>
              <a:miter/>
            </a:ln>
          </p:spPr>
          <p:txBody>
            <a:bodyPr rtlCol="0" anchor="ctr">
              <a:noAutofit/>
            </a:bodyPr>
            <a:lstStyle/>
            <a:p>
              <a:endParaRPr lang="en-US"/>
            </a:p>
          </p:txBody>
        </p:sp>
        <p:sp>
          <p:nvSpPr>
            <p:cNvPr id="22" name="Freeform: Shape 21">
              <a:extLst>
                <a:ext uri="{FF2B5EF4-FFF2-40B4-BE49-F238E27FC236}">
                  <a16:creationId xmlns:a16="http://schemas.microsoft.com/office/drawing/2014/main" id="{61E6EDD9-9D51-D609-2E74-89E58664B96F}"/>
                </a:ext>
              </a:extLst>
            </p:cNvPr>
            <p:cNvSpPr/>
            <p:nvPr/>
          </p:nvSpPr>
          <p:spPr>
            <a:xfrm>
              <a:off x="6000876" y="4286126"/>
              <a:ext cx="184749" cy="289926"/>
            </a:xfrm>
            <a:custGeom>
              <a:avLst/>
              <a:gdLst>
                <a:gd name="connsiteX0" fmla="*/ 92555 w 184749"/>
                <a:gd name="connsiteY0" fmla="*/ 0 h 289926"/>
                <a:gd name="connsiteX1" fmla="*/ 182341 w 184749"/>
                <a:gd name="connsiteY1" fmla="*/ 174819 h 289926"/>
                <a:gd name="connsiteX2" fmla="*/ 144222 w 184749"/>
                <a:gd name="connsiteY2" fmla="*/ 274282 h 289926"/>
                <a:gd name="connsiteX3" fmla="*/ 39457 w 184749"/>
                <a:gd name="connsiteY3" fmla="*/ 273441 h 289926"/>
                <a:gd name="connsiteX4" fmla="*/ 2684 w 184749"/>
                <a:gd name="connsiteY4" fmla="*/ 175492 h 289926"/>
                <a:gd name="connsiteX5" fmla="*/ 21618 w 184749"/>
                <a:gd name="connsiteY5" fmla="*/ 122436 h 289926"/>
                <a:gd name="connsiteX6" fmla="*/ 92555 w 184749"/>
                <a:gd name="connsiteY6" fmla="*/ 0 h 289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749" h="289926">
                  <a:moveTo>
                    <a:pt x="92555" y="0"/>
                  </a:moveTo>
                  <a:cubicBezTo>
                    <a:pt x="124405" y="61008"/>
                    <a:pt x="168036" y="110235"/>
                    <a:pt x="182341" y="174819"/>
                  </a:cubicBezTo>
                  <a:cubicBezTo>
                    <a:pt x="191009" y="213948"/>
                    <a:pt x="175820" y="253413"/>
                    <a:pt x="144222" y="274282"/>
                  </a:cubicBezTo>
                  <a:cubicBezTo>
                    <a:pt x="112246" y="295446"/>
                    <a:pt x="71139" y="295109"/>
                    <a:pt x="39457" y="273441"/>
                  </a:cubicBezTo>
                  <a:cubicBezTo>
                    <a:pt x="8869" y="252530"/>
                    <a:pt x="-6614" y="213316"/>
                    <a:pt x="2684" y="175492"/>
                  </a:cubicBezTo>
                  <a:cubicBezTo>
                    <a:pt x="7144" y="157316"/>
                    <a:pt x="12782" y="138803"/>
                    <a:pt x="21618" y="122436"/>
                  </a:cubicBezTo>
                  <a:cubicBezTo>
                    <a:pt x="43202" y="82508"/>
                    <a:pt x="66974" y="43757"/>
                    <a:pt x="92555" y="0"/>
                  </a:cubicBezTo>
                  <a:close/>
                </a:path>
              </a:pathLst>
            </a:custGeom>
            <a:solidFill>
              <a:schemeClr val="tx2"/>
            </a:solidFill>
            <a:ln w="0" cap="flat">
              <a:noFill/>
              <a:prstDash val="solid"/>
              <a:miter/>
            </a:ln>
          </p:spPr>
          <p:txBody>
            <a:bodyPr rtlCol="0" anchor="ctr">
              <a:noAutofit/>
            </a:bodyPr>
            <a:lstStyle/>
            <a:p>
              <a:endParaRPr lang="en-US"/>
            </a:p>
          </p:txBody>
        </p:sp>
      </p:grpSp>
      <p:sp>
        <p:nvSpPr>
          <p:cNvPr id="25" name="textruta 24">
            <a:extLst>
              <a:ext uri="{FF2B5EF4-FFF2-40B4-BE49-F238E27FC236}">
                <a16:creationId xmlns:a16="http://schemas.microsoft.com/office/drawing/2014/main" id="{B3B483F8-378B-55FF-A846-D0F315277AD4}"/>
              </a:ext>
            </a:extLst>
          </p:cNvPr>
          <p:cNvSpPr txBox="1"/>
          <p:nvPr/>
        </p:nvSpPr>
        <p:spPr>
          <a:xfrm>
            <a:off x="839788" y="6368184"/>
            <a:ext cx="226540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200" i="1" noProof="1">
                <a:solidFill>
                  <a:schemeClr val="bg1">
                    <a:lumMod val="65000"/>
                  </a:schemeClr>
                </a:solidFill>
                <a:cs typeface="Calibri"/>
              </a:rPr>
              <a:t>Kennelly et al 2019</a:t>
            </a:r>
            <a:endParaRPr lang="sv-SE" sz="1200" i="1" noProof="1">
              <a:solidFill>
                <a:schemeClr val="bg1">
                  <a:lumMod val="65000"/>
                </a:schemeClr>
              </a:solidFill>
            </a:endParaRPr>
          </a:p>
        </p:txBody>
      </p:sp>
      <p:pic>
        <p:nvPicPr>
          <p:cNvPr id="4" name="Graphic 7">
            <a:hlinkClick r:id="" action="ppaction://hlinkshowjump?jump=nextslide"/>
            <a:extLst>
              <a:ext uri="{FF2B5EF4-FFF2-40B4-BE49-F238E27FC236}">
                <a16:creationId xmlns:a16="http://schemas.microsoft.com/office/drawing/2014/main" id="{73F16194-B24E-5C73-311B-96AC9FA7AC5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7" name="Graphic 9">
            <a:hlinkClick r:id="" action="ppaction://hlinkshowjump?jump=firstslide"/>
            <a:extLst>
              <a:ext uri="{FF2B5EF4-FFF2-40B4-BE49-F238E27FC236}">
                <a16:creationId xmlns:a16="http://schemas.microsoft.com/office/drawing/2014/main" id="{C5D67553-E1EC-EC52-EA96-3B33CDE14AF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26" name="Graphic 6">
            <a:hlinkClick r:id="" action="ppaction://hlinkshowjump?jump=previousslide"/>
            <a:extLst>
              <a:ext uri="{FF2B5EF4-FFF2-40B4-BE49-F238E27FC236}">
                <a16:creationId xmlns:a16="http://schemas.microsoft.com/office/drawing/2014/main" id="{CC02233E-2BBA-B323-C9A7-92F6D5F577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3553311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39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98FB7-7B88-AD54-D9C7-7A573CC30CD6}"/>
              </a:ext>
            </a:extLst>
          </p:cNvPr>
          <p:cNvSpPr txBox="1">
            <a:spLocks noGrp="1"/>
          </p:cNvSpPr>
          <p:nvPr>
            <p:ph type="title"/>
          </p:nvPr>
        </p:nvSpPr>
        <p:spPr>
          <a:xfrm>
            <a:off x="839788" y="916343"/>
            <a:ext cx="10512425" cy="1072795"/>
          </a:xfrm>
        </p:spPr>
        <p:txBody>
          <a:bodyPr>
            <a:noAutofit/>
          </a:bodyPr>
          <a:lstStyle/>
          <a:p>
            <a:pPr lvl="0">
              <a:lnSpc>
                <a:spcPts val="3300"/>
              </a:lnSpc>
            </a:pPr>
            <a:r>
              <a:rPr lang="en" sz="1400" b="1" dirty="0"/>
              <a:t>Basal information om UVI’er</a:t>
            </a:r>
            <a:br>
              <a:rPr lang="en" sz="3200" b="1" dirty="0"/>
            </a:br>
            <a:r>
              <a:rPr lang="en" sz="3200" dirty="0"/>
              <a:t>Typer af urinvejsinfektioner</a:t>
            </a:r>
          </a:p>
        </p:txBody>
      </p:sp>
      <p:sp>
        <p:nvSpPr>
          <p:cNvPr id="3" name="Content Placeholder 2">
            <a:extLst>
              <a:ext uri="{FF2B5EF4-FFF2-40B4-BE49-F238E27FC236}">
                <a16:creationId xmlns:a16="http://schemas.microsoft.com/office/drawing/2014/main" id="{716EF31A-77AD-1E0F-08B9-B4BC06046394}"/>
              </a:ext>
            </a:extLst>
          </p:cNvPr>
          <p:cNvSpPr txBox="1">
            <a:spLocks noGrp="1"/>
          </p:cNvSpPr>
          <p:nvPr>
            <p:ph idx="1"/>
          </p:nvPr>
        </p:nvSpPr>
        <p:spPr/>
        <p:txBody>
          <a:bodyPr vert="horz" lIns="0" tIns="0" rIns="0" bIns="0" rtlCol="0" anchor="t">
            <a:noAutofit/>
          </a:bodyPr>
          <a:lstStyle/>
          <a:p>
            <a:pPr marL="0" indent="0">
              <a:spcAft>
                <a:spcPts val="1200"/>
              </a:spcAft>
              <a:buNone/>
            </a:pPr>
            <a:r>
              <a:rPr lang="da-DK" sz="2000" dirty="0"/>
              <a:t>Urinvejsinfektioner kan inddeles efter placering og sværhedsgrad:</a:t>
            </a:r>
          </a:p>
          <a:p>
            <a:pPr>
              <a:spcAft>
                <a:spcPts val="1200"/>
              </a:spcAft>
            </a:pPr>
            <a:r>
              <a:rPr lang="da-DK" sz="2000" b="1" dirty="0"/>
              <a:t>Nedre urinvejsinfektioner </a:t>
            </a:r>
            <a:r>
              <a:rPr lang="da-DK" sz="2000" dirty="0"/>
              <a:t>(</a:t>
            </a:r>
            <a:r>
              <a:rPr lang="da-DK" dirty="0"/>
              <a:t>påvirkning af blæren</a:t>
            </a:r>
            <a:r>
              <a:rPr lang="da-DK" sz="2000" dirty="0"/>
              <a:t>)</a:t>
            </a:r>
          </a:p>
          <a:p>
            <a:pPr>
              <a:spcAft>
                <a:spcPts val="1200"/>
              </a:spcAft>
            </a:pPr>
            <a:r>
              <a:rPr lang="da-DK" sz="2000" b="1" dirty="0"/>
              <a:t>Øvre urinvejsinfektioner </a:t>
            </a:r>
            <a:r>
              <a:rPr lang="da-DK" sz="2000" dirty="0"/>
              <a:t>(påvirkning af nyrer)</a:t>
            </a:r>
          </a:p>
          <a:p>
            <a:pPr>
              <a:spcAft>
                <a:spcPts val="1200"/>
              </a:spcAft>
            </a:pPr>
            <a:r>
              <a:rPr lang="da-DK" sz="2000" b="1" dirty="0"/>
              <a:t>Komplicerede urinvejsinfektioner: </a:t>
            </a:r>
            <a:r>
              <a:rPr lang="da-DK" sz="2000" dirty="0"/>
              <a:t>Strukturel eller funktionel forstyrrelse i urinvejene eller på grund af underliggende sygdom</a:t>
            </a:r>
            <a:endParaRPr lang="sv-SE" sz="2000" dirty="0"/>
          </a:p>
        </p:txBody>
      </p:sp>
      <p:pic>
        <p:nvPicPr>
          <p:cNvPr id="9" name="Picture Placeholder 8" descr="A close-up of a medically accurate image of a virus&#10;&#10;Description automatically generated">
            <a:extLst>
              <a:ext uri="{FF2B5EF4-FFF2-40B4-BE49-F238E27FC236}">
                <a16:creationId xmlns:a16="http://schemas.microsoft.com/office/drawing/2014/main" id="{1538BF48-077C-6B98-AB6B-F6B13456797A}"/>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6798" t="4453" r="9750" b="4254"/>
          <a:stretch/>
        </p:blipFill>
        <p:spPr>
          <a:xfrm>
            <a:off x="7180036" y="2269921"/>
            <a:ext cx="4172177" cy="3930854"/>
          </a:xfrm>
          <a:ln>
            <a:noFill/>
          </a:ln>
          <a:effectLst/>
        </p:spPr>
      </p:pic>
      <p:pic>
        <p:nvPicPr>
          <p:cNvPr id="4" name="Graphic 7">
            <a:hlinkClick r:id="" action="ppaction://hlinkshowjump?jump=nextslide"/>
            <a:extLst>
              <a:ext uri="{FF2B5EF4-FFF2-40B4-BE49-F238E27FC236}">
                <a16:creationId xmlns:a16="http://schemas.microsoft.com/office/drawing/2014/main" id="{DC9E66F4-5D03-8BA7-E555-897608B9830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5" name="Graphic 9">
            <a:hlinkClick r:id="" action="ppaction://hlinkshowjump?jump=firstslide"/>
            <a:extLst>
              <a:ext uri="{FF2B5EF4-FFF2-40B4-BE49-F238E27FC236}">
                <a16:creationId xmlns:a16="http://schemas.microsoft.com/office/drawing/2014/main" id="{495AEE2C-FD6F-1FCC-864E-924B00608E9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7" name="Graphic 6">
            <a:hlinkClick r:id="" action="ppaction://hlinkshowjump?jump=previousslide"/>
            <a:extLst>
              <a:ext uri="{FF2B5EF4-FFF2-40B4-BE49-F238E27FC236}">
                <a16:creationId xmlns:a16="http://schemas.microsoft.com/office/drawing/2014/main" id="{247C2FAA-7C2E-1C57-6E44-EBE5B9578B6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885468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B62E7-FA66-0416-9C29-6F4DAEC4815A}"/>
              </a:ext>
            </a:extLst>
          </p:cNvPr>
          <p:cNvSpPr>
            <a:spLocks noGrp="1"/>
          </p:cNvSpPr>
          <p:nvPr>
            <p:ph type="title"/>
          </p:nvPr>
        </p:nvSpPr>
        <p:spPr>
          <a:xfrm>
            <a:off x="839788" y="916343"/>
            <a:ext cx="10512425" cy="1054121"/>
          </a:xfrm>
        </p:spPr>
        <p:txBody>
          <a:bodyPr/>
          <a:lstStyle/>
          <a:p>
            <a:r>
              <a:rPr lang="en" sz="1400" b="1" dirty="0"/>
              <a:t>Basal information om UVI</a:t>
            </a:r>
            <a:br>
              <a:rPr lang="en" sz="3200" b="1" dirty="0"/>
            </a:br>
            <a:r>
              <a:rPr lang="en" dirty="0"/>
              <a:t>Hvordan opstår </a:t>
            </a:r>
            <a:r>
              <a:rPr lang="sv-SE" dirty="0"/>
              <a:t>en UVI</a:t>
            </a:r>
            <a:r>
              <a:rPr lang="en" dirty="0"/>
              <a:t>?</a:t>
            </a:r>
          </a:p>
        </p:txBody>
      </p:sp>
      <p:pic>
        <p:nvPicPr>
          <p:cNvPr id="20" name="Picture Placeholder 19">
            <a:extLst>
              <a:ext uri="{FF2B5EF4-FFF2-40B4-BE49-F238E27FC236}">
                <a16:creationId xmlns:a16="http://schemas.microsoft.com/office/drawing/2014/main" id="{E0B00E18-3D7D-98E8-8292-D1B1F9B19DF8}"/>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13" r="113"/>
          <a:stretch/>
        </p:blipFill>
        <p:spPr>
          <a:xfrm>
            <a:off x="5664200" y="2269921"/>
            <a:ext cx="5688013" cy="3206751"/>
          </a:xfrm>
        </p:spPr>
      </p:pic>
      <p:sp>
        <p:nvSpPr>
          <p:cNvPr id="13" name="Rectangle: Rounded Corners 12">
            <a:hlinkClick r:id="rId4"/>
            <a:extLst>
              <a:ext uri="{FF2B5EF4-FFF2-40B4-BE49-F238E27FC236}">
                <a16:creationId xmlns:a16="http://schemas.microsoft.com/office/drawing/2014/main" id="{F033BDE6-FD1C-1C7F-C130-8CB55EAE1362}"/>
              </a:ext>
            </a:extLst>
          </p:cNvPr>
          <p:cNvSpPr/>
          <p:nvPr/>
        </p:nvSpPr>
        <p:spPr>
          <a:xfrm>
            <a:off x="838199" y="4527913"/>
            <a:ext cx="4172177"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288000" rtlCol="0" anchor="ctr"/>
          <a:lstStyle/>
          <a:p>
            <a:pPr algn="ctr"/>
            <a:r>
              <a:rPr lang="da-DK" sz="1600" dirty="0">
                <a:solidFill>
                  <a:schemeClr val="bg1"/>
                </a:solidFill>
              </a:rPr>
              <a:t>Se </a:t>
            </a:r>
            <a:r>
              <a:rPr lang="da-DK" sz="1600" dirty="0">
                <a:solidFill>
                  <a:schemeClr val="bg1"/>
                </a:solidFill>
                <a:hlinkClick r:id="rId4">
                  <a:extLst>
                    <a:ext uri="{A12FA001-AC4F-418D-AE19-62706E023703}">
                      <ahyp:hlinkClr xmlns:ahyp="http://schemas.microsoft.com/office/drawing/2018/hyperlinkcolor" val="tx"/>
                    </a:ext>
                  </a:extLst>
                </a:hlinkClick>
              </a:rPr>
              <a:t>animationen</a:t>
            </a:r>
            <a:endParaRPr lang="da-DK" sz="1600" dirty="0">
              <a:solidFill>
                <a:schemeClr val="bg1"/>
              </a:solidFill>
            </a:endParaRPr>
          </a:p>
        </p:txBody>
      </p:sp>
      <p:sp>
        <p:nvSpPr>
          <p:cNvPr id="18" name="Content Placeholder 17">
            <a:extLst>
              <a:ext uri="{FF2B5EF4-FFF2-40B4-BE49-F238E27FC236}">
                <a16:creationId xmlns:a16="http://schemas.microsoft.com/office/drawing/2014/main" id="{C025D3F2-C57C-B688-2D98-188AB875F4EB}"/>
              </a:ext>
            </a:extLst>
          </p:cNvPr>
          <p:cNvSpPr>
            <a:spLocks noGrp="1"/>
          </p:cNvSpPr>
          <p:nvPr>
            <p:ph idx="1"/>
          </p:nvPr>
        </p:nvSpPr>
        <p:spPr>
          <a:xfrm>
            <a:off x="839788" y="2276475"/>
            <a:ext cx="4172177" cy="1886964"/>
          </a:xfrm>
        </p:spPr>
        <p:txBody>
          <a:bodyPr/>
          <a:lstStyle/>
          <a:p>
            <a:pPr marL="0" indent="0">
              <a:spcAft>
                <a:spcPts val="600"/>
              </a:spcAft>
              <a:buNone/>
            </a:pPr>
            <a:r>
              <a:rPr lang="da-DK" sz="2000" b="1" dirty="0"/>
              <a:t>Urinvejsinfektioner – </a:t>
            </a:r>
            <a:br>
              <a:rPr lang="da-DK" sz="2000" b="1" dirty="0"/>
            </a:br>
            <a:r>
              <a:rPr lang="da-DK" sz="2000" b="1" dirty="0"/>
              <a:t>en fortløbende forklaring</a:t>
            </a:r>
          </a:p>
          <a:p>
            <a:pPr marL="0" indent="0">
              <a:spcAft>
                <a:spcPts val="600"/>
              </a:spcAft>
              <a:buNone/>
            </a:pPr>
            <a:r>
              <a:rPr lang="da-DK" sz="2000" dirty="0"/>
              <a:t>Se denne beskrivende og trinvise animation for en klar forståelse af den sekventielle proces af, hvordan en UVI opstår.</a:t>
            </a:r>
            <a:endParaRPr lang="en-US" sz="2000" dirty="0"/>
          </a:p>
        </p:txBody>
      </p:sp>
      <p:pic>
        <p:nvPicPr>
          <p:cNvPr id="21" name="Graphic 20">
            <a:extLst>
              <a:ext uri="{FF2B5EF4-FFF2-40B4-BE49-F238E27FC236}">
                <a16:creationId xmlns:a16="http://schemas.microsoft.com/office/drawing/2014/main" id="{26A58948-4DD1-F894-9D05-5BB0DC53B0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79868" y="4603250"/>
            <a:ext cx="203521" cy="203521"/>
          </a:xfrm>
          <a:prstGeom prst="rect">
            <a:avLst/>
          </a:prstGeom>
        </p:spPr>
      </p:pic>
      <p:pic>
        <p:nvPicPr>
          <p:cNvPr id="3" name="Graphic 7">
            <a:hlinkClick r:id="" action="ppaction://hlinkshowjump?jump=nextslide"/>
            <a:extLst>
              <a:ext uri="{FF2B5EF4-FFF2-40B4-BE49-F238E27FC236}">
                <a16:creationId xmlns:a16="http://schemas.microsoft.com/office/drawing/2014/main" id="{73397327-994A-9348-3A45-6536F6985B2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4" name="Graphic 9">
            <a:hlinkClick r:id="" action="ppaction://hlinkshowjump?jump=firstslide"/>
            <a:extLst>
              <a:ext uri="{FF2B5EF4-FFF2-40B4-BE49-F238E27FC236}">
                <a16:creationId xmlns:a16="http://schemas.microsoft.com/office/drawing/2014/main" id="{E57E2C14-94D5-257C-2624-E67D4D86F56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5" name="Graphic 6">
            <a:hlinkClick r:id="" action="ppaction://hlinkshowjump?jump=previousslide"/>
            <a:extLst>
              <a:ext uri="{FF2B5EF4-FFF2-40B4-BE49-F238E27FC236}">
                <a16:creationId xmlns:a16="http://schemas.microsoft.com/office/drawing/2014/main" id="{6F3F6F20-FC3E-5393-C9E2-77677BD59D8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594572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AD801-B844-F491-01BC-8DC65A6F905E}"/>
              </a:ext>
            </a:extLst>
          </p:cNvPr>
          <p:cNvSpPr>
            <a:spLocks noGrp="1"/>
          </p:cNvSpPr>
          <p:nvPr>
            <p:ph type="title"/>
          </p:nvPr>
        </p:nvSpPr>
        <p:spPr>
          <a:xfrm>
            <a:off x="839788" y="335281"/>
            <a:ext cx="10512425" cy="1635184"/>
          </a:xfrm>
        </p:spPr>
        <p:txBody>
          <a:bodyPr>
            <a:noAutofit/>
          </a:bodyPr>
          <a:lstStyle/>
          <a:p>
            <a:pPr>
              <a:lnSpc>
                <a:spcPts val="3300"/>
              </a:lnSpc>
            </a:pPr>
            <a:r>
              <a:rPr lang="en" sz="1400" b="1" dirty="0"/>
              <a:t>Basal information om UVI’er</a:t>
            </a:r>
            <a:br>
              <a:rPr lang="en" sz="3200" b="1" dirty="0"/>
            </a:br>
            <a:r>
              <a:rPr lang="da-DK" sz="3200" dirty="0"/>
              <a:t>Vigtige aspekter at overveje for at reducere </a:t>
            </a:r>
            <a:br>
              <a:rPr lang="da-DK" sz="3200" dirty="0"/>
            </a:br>
            <a:r>
              <a:rPr lang="da-DK" sz="3200" dirty="0"/>
              <a:t>risikoen for UVI hos kateterbrugere</a:t>
            </a:r>
            <a:endParaRPr lang="en-US" sz="3200" dirty="0"/>
          </a:p>
        </p:txBody>
      </p:sp>
      <p:pic>
        <p:nvPicPr>
          <p:cNvPr id="15" name="Picture Placeholder 14">
            <a:extLst>
              <a:ext uri="{FF2B5EF4-FFF2-40B4-BE49-F238E27FC236}">
                <a16:creationId xmlns:a16="http://schemas.microsoft.com/office/drawing/2014/main" id="{DE5FB09C-E6CB-39E1-37C0-BCEA44C1B8D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2" r="12"/>
          <a:stretch/>
        </p:blipFill>
        <p:spPr>
          <a:xfrm>
            <a:off x="5664200" y="2269921"/>
            <a:ext cx="5688013" cy="3200247"/>
          </a:xfrm>
        </p:spPr>
      </p:pic>
      <p:sp>
        <p:nvSpPr>
          <p:cNvPr id="12" name="Rectangle: Rounded Corners 11">
            <a:hlinkClick r:id="rId4"/>
            <a:extLst>
              <a:ext uri="{FF2B5EF4-FFF2-40B4-BE49-F238E27FC236}">
                <a16:creationId xmlns:a16="http://schemas.microsoft.com/office/drawing/2014/main" id="{15502E5A-0AD2-E87A-CF72-8FFEAC316891}"/>
              </a:ext>
            </a:extLst>
          </p:cNvPr>
          <p:cNvSpPr/>
          <p:nvPr/>
        </p:nvSpPr>
        <p:spPr>
          <a:xfrm>
            <a:off x="838199" y="5240412"/>
            <a:ext cx="4172177"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da-DK" sz="1600" dirty="0">
                <a:solidFill>
                  <a:schemeClr val="bg1"/>
                </a:solidFill>
                <a:hlinkClick r:id="rId4">
                  <a:extLst>
                    <a:ext uri="{A12FA001-AC4F-418D-AE19-62706E023703}">
                      <ahyp:hlinkClr xmlns:ahyp="http://schemas.microsoft.com/office/drawing/2018/hyperlinkcolor" val="tx"/>
                    </a:ext>
                  </a:extLst>
                </a:hlinkClick>
              </a:rPr>
              <a:t>Se animationen</a:t>
            </a:r>
            <a:endParaRPr lang="da-DK" sz="1600" dirty="0">
              <a:solidFill>
                <a:schemeClr val="bg1"/>
              </a:solidFill>
            </a:endParaRPr>
          </a:p>
        </p:txBody>
      </p:sp>
      <p:sp>
        <p:nvSpPr>
          <p:cNvPr id="5" name="Content Placeholder 4">
            <a:extLst>
              <a:ext uri="{FF2B5EF4-FFF2-40B4-BE49-F238E27FC236}">
                <a16:creationId xmlns:a16="http://schemas.microsoft.com/office/drawing/2014/main" id="{9A6725D8-7236-CD39-BAD1-3F6CAF965AE8}"/>
              </a:ext>
            </a:extLst>
          </p:cNvPr>
          <p:cNvSpPr>
            <a:spLocks noGrp="1"/>
          </p:cNvSpPr>
          <p:nvPr>
            <p:ph idx="1"/>
          </p:nvPr>
        </p:nvSpPr>
        <p:spPr/>
        <p:txBody>
          <a:bodyPr/>
          <a:lstStyle/>
          <a:p>
            <a:pPr marL="0" indent="0">
              <a:buNone/>
            </a:pPr>
            <a:r>
              <a:rPr lang="da-DK" dirty="0"/>
              <a:t>Ren i</a:t>
            </a:r>
            <a:r>
              <a:rPr lang="da-DK" sz="2000" dirty="0"/>
              <a:t>ntermitterende kateterisering er guldstandarden for blærebehandling, men der er en øget risiko for urinvejsinfektioner (UVI) sammenlignet med naturlig blæretømning.</a:t>
            </a:r>
          </a:p>
          <a:p>
            <a:pPr marL="0" indent="0">
              <a:buNone/>
            </a:pPr>
            <a:r>
              <a:rPr lang="da-DK" sz="2000" dirty="0"/>
              <a:t>Se denne korte, beskrivende animation, der demonstrerer de optimale betingelser for skånsom og vellykket kateterisering for at undgå komplikationer såsom UVI'er.</a:t>
            </a:r>
            <a:endParaRPr lang="da-DK" dirty="0"/>
          </a:p>
        </p:txBody>
      </p:sp>
      <p:pic>
        <p:nvPicPr>
          <p:cNvPr id="11" name="Graphic 10">
            <a:extLst>
              <a:ext uri="{FF2B5EF4-FFF2-40B4-BE49-F238E27FC236}">
                <a16:creationId xmlns:a16="http://schemas.microsoft.com/office/drawing/2014/main" id="{FAC6ADDC-29A2-FEA3-8D25-97741DA2DDA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87427" y="5280895"/>
            <a:ext cx="203521" cy="203521"/>
          </a:xfrm>
          <a:prstGeom prst="rect">
            <a:avLst/>
          </a:prstGeom>
        </p:spPr>
      </p:pic>
      <p:pic>
        <p:nvPicPr>
          <p:cNvPr id="3" name="Graphic 7">
            <a:hlinkClick r:id="" action="ppaction://hlinkshowjump?jump=nextslide"/>
            <a:extLst>
              <a:ext uri="{FF2B5EF4-FFF2-40B4-BE49-F238E27FC236}">
                <a16:creationId xmlns:a16="http://schemas.microsoft.com/office/drawing/2014/main" id="{D9F96EB4-F4E7-0361-940F-8A1B45D6B0F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4" name="Graphic 9">
            <a:hlinkClick r:id="" action="ppaction://hlinkshowjump?jump=firstslide"/>
            <a:extLst>
              <a:ext uri="{FF2B5EF4-FFF2-40B4-BE49-F238E27FC236}">
                <a16:creationId xmlns:a16="http://schemas.microsoft.com/office/drawing/2014/main" id="{8908164F-7D37-F964-FEFB-C9033943C23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6" name="Graphic 6">
            <a:hlinkClick r:id="" action="ppaction://hlinkshowjump?jump=previousslide"/>
            <a:extLst>
              <a:ext uri="{FF2B5EF4-FFF2-40B4-BE49-F238E27FC236}">
                <a16:creationId xmlns:a16="http://schemas.microsoft.com/office/drawing/2014/main" id="{65A25E4C-5315-3099-37CA-26EC03D0A22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3300463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3C548121-9A91-93FE-B1C1-96AFBD9B7EE6}"/>
              </a:ext>
            </a:extLst>
          </p:cNvPr>
          <p:cNvSpPr>
            <a:spLocks noGrp="1"/>
          </p:cNvSpPr>
          <p:nvPr>
            <p:ph type="title"/>
          </p:nvPr>
        </p:nvSpPr>
        <p:spPr/>
        <p:txBody>
          <a:bodyPr anchor="b" anchorCtr="0">
            <a:noAutofit/>
          </a:bodyPr>
          <a:lstStyle/>
          <a:p>
            <a:r>
              <a:rPr lang="en" sz="1400" b="1" dirty="0"/>
              <a:t>Basal information om UVI’er</a:t>
            </a:r>
            <a:br>
              <a:rPr lang="en" sz="3200" b="1" dirty="0"/>
            </a:br>
            <a:r>
              <a:rPr lang="en" dirty="0"/>
              <a:t>Almindelige symptomer ved en urinvejsinfektion</a:t>
            </a:r>
            <a:endParaRPr lang="en-US" dirty="0"/>
          </a:p>
        </p:txBody>
      </p:sp>
      <p:sp>
        <p:nvSpPr>
          <p:cNvPr id="9" name="Content Placeholder 8">
            <a:extLst>
              <a:ext uri="{FF2B5EF4-FFF2-40B4-BE49-F238E27FC236}">
                <a16:creationId xmlns:a16="http://schemas.microsoft.com/office/drawing/2014/main" id="{DB1D17D9-C947-7CB9-D780-1EC94EB95939}"/>
              </a:ext>
            </a:extLst>
          </p:cNvPr>
          <p:cNvSpPr>
            <a:spLocks noGrp="1"/>
          </p:cNvSpPr>
          <p:nvPr>
            <p:ph idx="1"/>
          </p:nvPr>
        </p:nvSpPr>
        <p:spPr>
          <a:xfrm>
            <a:off x="838200" y="2226449"/>
            <a:ext cx="5689598" cy="3924301"/>
          </a:xfrm>
        </p:spPr>
        <p:txBody>
          <a:bodyPr/>
          <a:lstStyle/>
          <a:p>
            <a:pPr marL="285750" indent="-285750">
              <a:lnSpc>
                <a:spcPct val="100000"/>
              </a:lnSpc>
              <a:spcBef>
                <a:spcPts val="0"/>
              </a:spcBef>
              <a:spcAft>
                <a:spcPts val="600"/>
              </a:spcAft>
              <a:buFont typeface="Arial" panose="020B0604020202020204" pitchFamily="34" charset="0"/>
              <a:buChar char="•"/>
            </a:pPr>
            <a:r>
              <a:rPr lang="da-DK" sz="2000" kern="1200" dirty="0">
                <a:ea typeface="+mn-ea"/>
                <a:cs typeface="+mn-cs"/>
              </a:rPr>
              <a:t>Stikkende/brændende fornemmelse ved </a:t>
            </a:r>
            <a:br>
              <a:rPr lang="da-DK" sz="2000" kern="1200" dirty="0">
                <a:ea typeface="+mn-ea"/>
                <a:cs typeface="+mn-cs"/>
              </a:rPr>
            </a:br>
            <a:r>
              <a:rPr lang="da-DK" sz="2000" kern="1200" dirty="0">
                <a:ea typeface="+mn-ea"/>
                <a:cs typeface="+mn-cs"/>
              </a:rPr>
              <a:t>tømning af blæren</a:t>
            </a:r>
          </a:p>
          <a:p>
            <a:pPr marL="285750" indent="-285750">
              <a:lnSpc>
                <a:spcPct val="100000"/>
              </a:lnSpc>
              <a:spcBef>
                <a:spcPts val="0"/>
              </a:spcBef>
              <a:spcAft>
                <a:spcPts val="600"/>
              </a:spcAft>
              <a:buFont typeface="Arial" panose="020B0604020202020204" pitchFamily="34" charset="0"/>
              <a:buChar char="•"/>
            </a:pPr>
            <a:r>
              <a:rPr lang="da-DK" sz="2000" kern="1200" dirty="0">
                <a:ea typeface="+mn-ea"/>
                <a:cs typeface="+mn-cs"/>
              </a:rPr>
              <a:t>Urininkontinens</a:t>
            </a:r>
          </a:p>
          <a:p>
            <a:pPr marL="285750" indent="-285750">
              <a:lnSpc>
                <a:spcPct val="100000"/>
              </a:lnSpc>
              <a:spcBef>
                <a:spcPts val="0"/>
              </a:spcBef>
              <a:spcAft>
                <a:spcPts val="600"/>
              </a:spcAft>
              <a:buFont typeface="Arial" panose="020B0604020202020204" pitchFamily="34" charset="0"/>
              <a:buChar char="•"/>
            </a:pPr>
            <a:r>
              <a:rPr lang="da-DK" sz="2000" kern="1200" dirty="0">
                <a:ea typeface="+mn-ea"/>
                <a:cs typeface="+mn-cs"/>
              </a:rPr>
              <a:t>Øget vandladningsfrekvens</a:t>
            </a:r>
          </a:p>
          <a:p>
            <a:pPr marL="285750" indent="-285750">
              <a:lnSpc>
                <a:spcPct val="100000"/>
              </a:lnSpc>
              <a:spcBef>
                <a:spcPts val="0"/>
              </a:spcBef>
              <a:spcAft>
                <a:spcPts val="600"/>
              </a:spcAft>
              <a:buFont typeface="Arial" panose="020B0604020202020204" pitchFamily="34" charset="0"/>
              <a:buChar char="•"/>
            </a:pPr>
            <a:r>
              <a:rPr lang="da-DK" sz="2000" kern="1200" dirty="0">
                <a:ea typeface="+mn-ea"/>
                <a:cs typeface="+mn-cs"/>
              </a:rPr>
              <a:t>Ildelugtende urin og/eller uklar urin</a:t>
            </a:r>
          </a:p>
          <a:p>
            <a:pPr marL="285750" indent="-285750">
              <a:lnSpc>
                <a:spcPct val="100000"/>
              </a:lnSpc>
              <a:spcBef>
                <a:spcPts val="0"/>
              </a:spcBef>
              <a:spcAft>
                <a:spcPts val="600"/>
              </a:spcAft>
              <a:buFont typeface="Arial" panose="020B0604020202020204" pitchFamily="34" charset="0"/>
              <a:buChar char="•"/>
            </a:pPr>
            <a:r>
              <a:rPr lang="da-DK" sz="2000" kern="1200" dirty="0">
                <a:ea typeface="+mn-ea"/>
                <a:cs typeface="+mn-cs"/>
              </a:rPr>
              <a:t>Lækage/øget lækage</a:t>
            </a:r>
          </a:p>
          <a:p>
            <a:pPr marL="285750" indent="-285750">
              <a:lnSpc>
                <a:spcPct val="100000"/>
              </a:lnSpc>
              <a:spcBef>
                <a:spcPts val="0"/>
              </a:spcBef>
              <a:spcAft>
                <a:spcPts val="600"/>
              </a:spcAft>
              <a:buFont typeface="Arial" panose="020B0604020202020204" pitchFamily="34" charset="0"/>
              <a:buChar char="•"/>
            </a:pPr>
            <a:r>
              <a:rPr lang="da-DK" sz="2000" kern="1200" dirty="0">
                <a:ea typeface="+mn-ea"/>
                <a:cs typeface="+mn-cs"/>
              </a:rPr>
              <a:t>Smerter over den nederste del af </a:t>
            </a:r>
            <a:br>
              <a:rPr lang="da-DK" sz="2000" kern="1200" dirty="0">
                <a:ea typeface="+mn-ea"/>
                <a:cs typeface="+mn-cs"/>
              </a:rPr>
            </a:br>
            <a:r>
              <a:rPr lang="da-DK" sz="2000" kern="1200" dirty="0">
                <a:ea typeface="+mn-ea"/>
                <a:cs typeface="+mn-cs"/>
              </a:rPr>
              <a:t>maven eller ryggen</a:t>
            </a:r>
          </a:p>
          <a:p>
            <a:pPr marL="285750" indent="-285750">
              <a:lnSpc>
                <a:spcPct val="100000"/>
              </a:lnSpc>
              <a:spcBef>
                <a:spcPts val="0"/>
              </a:spcBef>
              <a:spcAft>
                <a:spcPts val="600"/>
              </a:spcAft>
              <a:buFont typeface="Arial" panose="020B0604020202020204" pitchFamily="34" charset="0"/>
              <a:buChar char="•"/>
            </a:pPr>
            <a:r>
              <a:rPr lang="da-DK" sz="2000" kern="1200" dirty="0">
                <a:ea typeface="+mn-ea"/>
                <a:cs typeface="+mn-cs"/>
              </a:rPr>
              <a:t>Feber og/eller nedsat almen tilstand</a:t>
            </a:r>
          </a:p>
          <a:p>
            <a:pPr marL="285750" indent="-285750">
              <a:lnSpc>
                <a:spcPct val="100000"/>
              </a:lnSpc>
              <a:spcBef>
                <a:spcPts val="0"/>
              </a:spcBef>
              <a:spcAft>
                <a:spcPts val="600"/>
              </a:spcAft>
              <a:buFont typeface="Arial" panose="020B0604020202020204" pitchFamily="34" charset="0"/>
              <a:buChar char="•"/>
            </a:pPr>
            <a:r>
              <a:rPr lang="da-DK" sz="2000" kern="1200" dirty="0">
                <a:ea typeface="+mn-ea"/>
                <a:cs typeface="+mn-cs"/>
              </a:rPr>
              <a:t>Øget spasticitet</a:t>
            </a:r>
          </a:p>
          <a:p>
            <a:pPr marL="285750" indent="-285750">
              <a:lnSpc>
                <a:spcPct val="100000"/>
              </a:lnSpc>
              <a:spcBef>
                <a:spcPts val="0"/>
              </a:spcBef>
              <a:spcAft>
                <a:spcPts val="600"/>
              </a:spcAft>
              <a:buFont typeface="Arial" panose="020B0604020202020204" pitchFamily="34" charset="0"/>
              <a:buChar char="•"/>
            </a:pPr>
            <a:r>
              <a:rPr lang="da-DK" sz="2000" kern="1200" dirty="0">
                <a:ea typeface="+mn-ea"/>
                <a:cs typeface="+mn-cs"/>
              </a:rPr>
              <a:t>Forvirring (</a:t>
            </a:r>
            <a:r>
              <a:rPr lang="da-DK" dirty="0"/>
              <a:t>ses ofte hos </a:t>
            </a:r>
            <a:r>
              <a:rPr lang="da-DK" sz="2000" kern="1200" dirty="0">
                <a:ea typeface="+mn-ea"/>
                <a:cs typeface="+mn-cs"/>
              </a:rPr>
              <a:t>ældre)</a:t>
            </a:r>
          </a:p>
          <a:p>
            <a:pPr marL="285750" indent="-285750">
              <a:lnSpc>
                <a:spcPct val="100000"/>
              </a:lnSpc>
              <a:spcBef>
                <a:spcPts val="0"/>
              </a:spcBef>
              <a:spcAft>
                <a:spcPts val="600"/>
              </a:spcAft>
              <a:buFont typeface="Arial" panose="020B0604020202020204" pitchFamily="34" charset="0"/>
              <a:buChar char="•"/>
            </a:pPr>
            <a:r>
              <a:rPr lang="da-DK" sz="2000" kern="1200" dirty="0">
                <a:ea typeface="+mn-ea"/>
                <a:cs typeface="+mn-cs"/>
              </a:rPr>
              <a:t>Hæmaturi</a:t>
            </a:r>
            <a:endParaRPr lang="en-SE" dirty="0"/>
          </a:p>
        </p:txBody>
      </p:sp>
      <p:pic>
        <p:nvPicPr>
          <p:cNvPr id="13" name="Picture Placeholder 12" descr="A close-up of a person's stomach&#10;&#10;Description automatically generated">
            <a:extLst>
              <a:ext uri="{FF2B5EF4-FFF2-40B4-BE49-F238E27FC236}">
                <a16:creationId xmlns:a16="http://schemas.microsoft.com/office/drawing/2014/main" id="{22AA7880-80F4-1A44-B1FD-6C4BE661051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0105" t="1515" r="1096" b="1"/>
          <a:stretch/>
        </p:blipFill>
        <p:spPr>
          <a:xfrm>
            <a:off x="7180036" y="2269921"/>
            <a:ext cx="4172177" cy="3930854"/>
          </a:xfrm>
        </p:spPr>
      </p:pic>
      <p:sp>
        <p:nvSpPr>
          <p:cNvPr id="3" name="Content Placeholder 2">
            <a:extLst>
              <a:ext uri="{FF2B5EF4-FFF2-40B4-BE49-F238E27FC236}">
                <a16:creationId xmlns:a16="http://schemas.microsoft.com/office/drawing/2014/main" id="{ED439797-9571-2529-4A60-1313710F05E6}"/>
              </a:ext>
            </a:extLst>
          </p:cNvPr>
          <p:cNvSpPr>
            <a:spLocks/>
          </p:cNvSpPr>
          <p:nvPr/>
        </p:nvSpPr>
        <p:spPr>
          <a:xfrm>
            <a:off x="6172200" y="2073600"/>
            <a:ext cx="5181600" cy="4230000"/>
          </a:xfrm>
          <a:prstGeom prst="rect">
            <a:avLst/>
          </a:prstGeom>
        </p:spPr>
        <p:txBody>
          <a:bodyPr/>
          <a:lstStyle/>
          <a:p>
            <a:endParaRPr lang="en-US" sz="1600"/>
          </a:p>
        </p:txBody>
      </p:sp>
      <p:pic>
        <p:nvPicPr>
          <p:cNvPr id="4" name="Graphic 7">
            <a:hlinkClick r:id="" action="ppaction://hlinkshowjump?jump=nextslide"/>
            <a:extLst>
              <a:ext uri="{FF2B5EF4-FFF2-40B4-BE49-F238E27FC236}">
                <a16:creationId xmlns:a16="http://schemas.microsoft.com/office/drawing/2014/main" id="{DC169496-6B6F-6A53-2505-3294A41E978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6" name="Graphic 9">
            <a:hlinkClick r:id="" action="ppaction://hlinkshowjump?jump=firstslide"/>
            <a:extLst>
              <a:ext uri="{FF2B5EF4-FFF2-40B4-BE49-F238E27FC236}">
                <a16:creationId xmlns:a16="http://schemas.microsoft.com/office/drawing/2014/main" id="{6188616D-2903-37E2-3ED0-8AE7A69B4C7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7" name="Graphic 6">
            <a:hlinkClick r:id="" action="ppaction://hlinkshowjump?jump=previousslide"/>
            <a:extLst>
              <a:ext uri="{FF2B5EF4-FFF2-40B4-BE49-F238E27FC236}">
                <a16:creationId xmlns:a16="http://schemas.microsoft.com/office/drawing/2014/main" id="{E27486BE-E2E5-C831-C7AD-43028F519B0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1537718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4F73C-AC00-C0A2-5BC2-C6600ABAEC3D}"/>
              </a:ext>
            </a:extLst>
          </p:cNvPr>
          <p:cNvSpPr>
            <a:spLocks noGrp="1"/>
          </p:cNvSpPr>
          <p:nvPr>
            <p:ph type="title"/>
          </p:nvPr>
        </p:nvSpPr>
        <p:spPr/>
        <p:txBody>
          <a:bodyPr>
            <a:noAutofit/>
          </a:bodyPr>
          <a:lstStyle/>
          <a:p>
            <a:pPr>
              <a:lnSpc>
                <a:spcPts val="3300"/>
              </a:lnSpc>
            </a:pPr>
            <a:r>
              <a:rPr lang="en" sz="1400" b="1" dirty="0"/>
              <a:t>Basal information om UVI’er</a:t>
            </a:r>
            <a:br>
              <a:rPr lang="en" sz="3200" b="1" dirty="0"/>
            </a:br>
            <a:r>
              <a:rPr lang="da-DK" sz="3200" dirty="0"/>
              <a:t>Forskellen mellem følgende begreber:</a:t>
            </a:r>
          </a:p>
        </p:txBody>
      </p:sp>
      <p:sp>
        <p:nvSpPr>
          <p:cNvPr id="3" name="Content Placeholder 2">
            <a:extLst>
              <a:ext uri="{FF2B5EF4-FFF2-40B4-BE49-F238E27FC236}">
                <a16:creationId xmlns:a16="http://schemas.microsoft.com/office/drawing/2014/main" id="{F1CF4EE3-324B-96E8-A1D2-F115652C9B04}"/>
              </a:ext>
            </a:extLst>
          </p:cNvPr>
          <p:cNvSpPr>
            <a:spLocks noGrp="1"/>
          </p:cNvSpPr>
          <p:nvPr>
            <p:ph idx="1"/>
          </p:nvPr>
        </p:nvSpPr>
        <p:spPr>
          <a:xfrm>
            <a:off x="838199" y="2276474"/>
            <a:ext cx="10515599" cy="2611063"/>
          </a:xfrm>
        </p:spPr>
        <p:txBody>
          <a:bodyPr vert="horz" lIns="91440" tIns="45720" rIns="91440" bIns="45720" rtlCol="0" anchor="t">
            <a:noAutofit/>
          </a:bodyPr>
          <a:lstStyle/>
          <a:p>
            <a:pPr>
              <a:lnSpc>
                <a:spcPts val="2300"/>
              </a:lnSpc>
              <a:spcAft>
                <a:spcPts val="600"/>
              </a:spcAft>
            </a:pPr>
            <a:r>
              <a:rPr lang="da-DK" sz="2000" b="1" dirty="0" err="1"/>
              <a:t>Bakteriuri</a:t>
            </a:r>
            <a:r>
              <a:rPr lang="da-DK" sz="2000" b="1" dirty="0"/>
              <a:t> </a:t>
            </a:r>
            <a:r>
              <a:rPr lang="da-DK" sz="2000" dirty="0"/>
              <a:t>er tilstedeværelsen af ​​bakterier i urinen </a:t>
            </a:r>
            <a:br>
              <a:rPr lang="da-DK" sz="2000" dirty="0"/>
            </a:br>
            <a:r>
              <a:rPr lang="da-DK" sz="2000" dirty="0"/>
              <a:t>og kan klassificeres som </a:t>
            </a:r>
            <a:r>
              <a:rPr lang="da-DK" sz="2000" i="1" dirty="0"/>
              <a:t>symptomatisk eller asymptomatisk.</a:t>
            </a:r>
          </a:p>
          <a:p>
            <a:pPr>
              <a:lnSpc>
                <a:spcPts val="2300"/>
              </a:lnSpc>
              <a:spcAft>
                <a:spcPts val="600"/>
              </a:spcAft>
            </a:pPr>
            <a:r>
              <a:rPr lang="da-DK" sz="2000" dirty="0"/>
              <a:t>En patient med </a:t>
            </a:r>
            <a:r>
              <a:rPr lang="da-DK" sz="2000" b="1" dirty="0"/>
              <a:t>asymptomatisk bakteriuri </a:t>
            </a:r>
            <a:r>
              <a:rPr lang="da-DK" sz="2000" dirty="0"/>
              <a:t>defineres som at have </a:t>
            </a:r>
            <a:br>
              <a:rPr lang="da-DK" sz="2000" dirty="0"/>
            </a:br>
            <a:r>
              <a:rPr lang="da-DK" sz="2000" dirty="0"/>
              <a:t>koloniseret med en eller flere mikroorganismer i en urinprøve uden </a:t>
            </a:r>
            <a:br>
              <a:rPr lang="da-DK" sz="2000" dirty="0"/>
            </a:br>
            <a:r>
              <a:rPr lang="da-DK" sz="2000" dirty="0"/>
              <a:t>symptomer eller infektion. Dette bør normalt ikke behandles med antibiotika.</a:t>
            </a:r>
          </a:p>
          <a:p>
            <a:pPr>
              <a:lnSpc>
                <a:spcPts val="2300"/>
              </a:lnSpc>
              <a:spcAft>
                <a:spcPts val="600"/>
              </a:spcAft>
            </a:pPr>
            <a:r>
              <a:rPr lang="en-US" sz="2000" b="1" dirty="0"/>
              <a:t>UVI er </a:t>
            </a:r>
            <a:r>
              <a:rPr lang="da-DK" sz="2000" b="1" dirty="0"/>
              <a:t>defineret</a:t>
            </a:r>
            <a:r>
              <a:rPr lang="en-US" sz="2000" b="1" dirty="0"/>
              <a:t> </a:t>
            </a:r>
            <a:r>
              <a:rPr lang="da-DK" sz="2000" dirty="0"/>
              <a:t>som bakteriuri eller funguri (tilstedeværelse af svampe i urinen) sammen med urinvejssymptomer, såsom dysuri og feber med et tal på &gt; 103 CFU/ml.</a:t>
            </a:r>
            <a:endParaRPr lang="en-US" sz="2000" dirty="0">
              <a:cs typeface="Calibri"/>
            </a:endParaRPr>
          </a:p>
        </p:txBody>
      </p:sp>
      <p:sp>
        <p:nvSpPr>
          <p:cNvPr id="6" name="TextBox 5">
            <a:extLst>
              <a:ext uri="{FF2B5EF4-FFF2-40B4-BE49-F238E27FC236}">
                <a16:creationId xmlns:a16="http://schemas.microsoft.com/office/drawing/2014/main" id="{9BC2A439-7E81-E5D9-4CC6-206E0407B766}"/>
              </a:ext>
            </a:extLst>
          </p:cNvPr>
          <p:cNvSpPr txBox="1"/>
          <p:nvPr/>
        </p:nvSpPr>
        <p:spPr>
          <a:xfrm>
            <a:off x="838199" y="5039658"/>
            <a:ext cx="6093618" cy="307777"/>
          </a:xfrm>
          <a:prstGeom prst="rect">
            <a:avLst/>
          </a:prstGeom>
          <a:noFill/>
        </p:spPr>
        <p:txBody>
          <a:bodyPr wrap="square">
            <a:spAutoFit/>
          </a:bodyPr>
          <a:lstStyle/>
          <a:p>
            <a:r>
              <a:rPr lang="en-US" sz="1400" i="1" dirty="0">
                <a:solidFill>
                  <a:schemeClr val="bg1">
                    <a:lumMod val="65000"/>
                  </a:schemeClr>
                </a:solidFill>
              </a:rPr>
              <a:t>(EAUN RIK Guidelines 2024)</a:t>
            </a:r>
            <a:endParaRPr lang="en-SE" sz="1400" dirty="0"/>
          </a:p>
        </p:txBody>
      </p:sp>
      <p:pic>
        <p:nvPicPr>
          <p:cNvPr id="5" name="Graphic 7">
            <a:hlinkClick r:id="" action="ppaction://hlinkshowjump?jump=nextslide"/>
            <a:extLst>
              <a:ext uri="{FF2B5EF4-FFF2-40B4-BE49-F238E27FC236}">
                <a16:creationId xmlns:a16="http://schemas.microsoft.com/office/drawing/2014/main" id="{EB6746AC-BB0B-5C3A-8C4F-24A9AFCCAD7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7" name="Graphic 9">
            <a:hlinkClick r:id="" action="ppaction://hlinkshowjump?jump=firstslide"/>
            <a:extLst>
              <a:ext uri="{FF2B5EF4-FFF2-40B4-BE49-F238E27FC236}">
                <a16:creationId xmlns:a16="http://schemas.microsoft.com/office/drawing/2014/main" id="{E76D25ED-7AD1-E5B4-C1AF-5AED1F4CA59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9" name="Graphic 6">
            <a:hlinkClick r:id="" action="ppaction://hlinkshowjump?jump=previousslide"/>
            <a:extLst>
              <a:ext uri="{FF2B5EF4-FFF2-40B4-BE49-F238E27FC236}">
                <a16:creationId xmlns:a16="http://schemas.microsoft.com/office/drawing/2014/main" id="{EB247A34-CCD3-623F-280A-E9A4F9EDF3E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59736971"/>
      </p:ext>
    </p:extLst>
  </p:cSld>
  <p:clrMapOvr>
    <a:masterClrMapping/>
  </p:clrMapOvr>
</p:sld>
</file>

<file path=ppt/theme/theme1.xml><?xml version="1.0" encoding="utf-8"?>
<a:theme xmlns:a="http://schemas.openxmlformats.org/drawingml/2006/main" name="Corporate">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3DC33EAD-7FD0-4489-B60A-5121F9151BE9}"/>
    </a:ext>
  </a:extLst>
</a:theme>
</file>

<file path=ppt/theme/theme2.xml><?xml version="1.0" encoding="utf-8"?>
<a:theme xmlns:a="http://schemas.openxmlformats.org/drawingml/2006/main" name="1_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98081DA4-C94B-4E55-9A57-E71359F1919C}"/>
    </a:ext>
  </a:extLst>
</a:theme>
</file>

<file path=ppt/theme/theme3.xml><?xml version="1.0" encoding="utf-8"?>
<a:theme xmlns:a="http://schemas.openxmlformats.org/drawingml/2006/main" name="2_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owerPoint Template.potx" id="{D1DC860E-B5AF-487F-9484-277260CFA11A}" vid="{39D07603-ED71-4D88-8B7A-4C094EECE1D9}"/>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55CDB87953C24E80765EEDEAD4FDA4" ma:contentTypeVersion="18" ma:contentTypeDescription="Create a new document." ma:contentTypeScope="" ma:versionID="4d8497db7e98fdce5c2945fe04799b4f">
  <xsd:schema xmlns:xsd="http://www.w3.org/2001/XMLSchema" xmlns:xs="http://www.w3.org/2001/XMLSchema" xmlns:p="http://schemas.microsoft.com/office/2006/metadata/properties" xmlns:ns2="e36f2201-6998-4fe1-9097-f47f55ea788e" xmlns:ns3="fc4a65d8-3370-4642-9d46-8e8a4077b185" xmlns:ns4="35da44a1-c60c-404f-bb4c-f4b8ad1f26c3" targetNamespace="http://schemas.microsoft.com/office/2006/metadata/properties" ma:root="true" ma:fieldsID="14907f976a8b26135c0097681323ab49" ns2:_="" ns3:_="" ns4:_="">
    <xsd:import namespace="e36f2201-6998-4fe1-9097-f47f55ea788e"/>
    <xsd:import namespace="fc4a65d8-3370-4642-9d46-8e8a4077b185"/>
    <xsd:import namespace="35da44a1-c60c-404f-bb4c-f4b8ad1f26c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OCR" minOccurs="0"/>
                <xsd:element ref="ns3:SharedWithUsers" minOccurs="0"/>
                <xsd:element ref="ns3:SharedWithDetails" minOccurs="0"/>
                <xsd:element ref="ns2:lcf76f155ced4ddcb4097134ff3c332f" minOccurs="0"/>
                <xsd:element ref="ns4: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6f2201-6998-4fe1-9097-f47f55ea78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9e31dd9-086b-491e-9da5-9ad521351aad"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c4a65d8-3370-4642-9d46-8e8a4077b18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5da44a1-c60c-404f-bb4c-f4b8ad1f26c3"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35883e04-98e6-4373-a66b-0fe41175bc78}" ma:internalName="TaxCatchAll" ma:showField="CatchAllData" ma:web="fc4a65d8-3370-4642-9d46-8e8a4077b18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5da44a1-c60c-404f-bb4c-f4b8ad1f26c3" xsi:nil="true"/>
    <lcf76f155ced4ddcb4097134ff3c332f xmlns="e36f2201-6998-4fe1-9097-f47f55ea788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3235B57-5498-4A66-851C-CAC9BA8A844A}">
  <ds:schemaRefs>
    <ds:schemaRef ds:uri="35da44a1-c60c-404f-bb4c-f4b8ad1f26c3"/>
    <ds:schemaRef ds:uri="e36f2201-6998-4fe1-9097-f47f55ea788e"/>
    <ds:schemaRef ds:uri="fc4a65d8-3370-4642-9d46-8e8a4077b18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4689D14-A1D7-4D57-910A-AFEC8416C6B1}">
  <ds:schemaRefs>
    <ds:schemaRef ds:uri="http://schemas.microsoft.com/sharepoint/v3/contenttype/forms"/>
  </ds:schemaRefs>
</ds:datastoreItem>
</file>

<file path=customXml/itemProps3.xml><?xml version="1.0" encoding="utf-8"?>
<ds:datastoreItem xmlns:ds="http://schemas.openxmlformats.org/officeDocument/2006/customXml" ds:itemID="{DDE80C33-4082-4758-8771-8CCF58AFE5A0}">
  <ds:schemaRefs>
    <ds:schemaRef ds:uri="http://purl.org/dc/terms/"/>
    <ds:schemaRef ds:uri="http://schemas.microsoft.com/office/2006/metadata/properties"/>
    <ds:schemaRef ds:uri="http://www.w3.org/XML/1998/namespace"/>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purl.org/dc/elements/1.1/"/>
    <ds:schemaRef ds:uri="35da44a1-c60c-404f-bb4c-f4b8ad1f26c3"/>
    <ds:schemaRef ds:uri="fc4a65d8-3370-4642-9d46-8e8a4077b185"/>
    <ds:schemaRef ds:uri="e36f2201-6998-4fe1-9097-f47f55ea788e"/>
  </ds:schemaRefs>
</ds:datastoreItem>
</file>

<file path=docProps/app.xml><?xml version="1.0" encoding="utf-8"?>
<Properties xmlns="http://schemas.openxmlformats.org/officeDocument/2006/extended-properties" xmlns:vt="http://schemas.openxmlformats.org/officeDocument/2006/docPropsVTypes">
  <Template>Wellspect Presentation Template</Template>
  <TotalTime>649</TotalTime>
  <Words>6069</Words>
  <Application>Microsoft Office PowerPoint</Application>
  <PresentationFormat>Widescreen</PresentationFormat>
  <Paragraphs>524</Paragraphs>
  <Slides>30</Slides>
  <Notes>29</Notes>
  <HiddenSlides>0</HiddenSlides>
  <MMClips>0</MMClips>
  <ScaleCrop>false</ScaleCrop>
  <HeadingPairs>
    <vt:vector size="6" baseType="variant">
      <vt:variant>
        <vt:lpstr>Benyttede skrifttyper</vt:lpstr>
      </vt:variant>
      <vt:variant>
        <vt:i4>9</vt:i4>
      </vt:variant>
      <vt:variant>
        <vt:lpstr>Tema</vt:lpstr>
      </vt:variant>
      <vt:variant>
        <vt:i4>3</vt:i4>
      </vt:variant>
      <vt:variant>
        <vt:lpstr>Slidetitler</vt:lpstr>
      </vt:variant>
      <vt:variant>
        <vt:i4>30</vt:i4>
      </vt:variant>
    </vt:vector>
  </HeadingPairs>
  <TitlesOfParts>
    <vt:vector size="42" baseType="lpstr">
      <vt:lpstr>Aptos Narrow</vt:lpstr>
      <vt:lpstr>Arial</vt:lpstr>
      <vt:lpstr>Calibri</vt:lpstr>
      <vt:lpstr>Calibri Light</vt:lpstr>
      <vt:lpstr>Gotham SSm A</vt:lpstr>
      <vt:lpstr>Lato</vt:lpstr>
      <vt:lpstr>Open sans</vt:lpstr>
      <vt:lpstr>Source Sans Pro</vt:lpstr>
      <vt:lpstr>System Font Regular</vt:lpstr>
      <vt:lpstr>Corporate</vt:lpstr>
      <vt:lpstr>1_Corporate</vt:lpstr>
      <vt:lpstr>2_Corporate</vt:lpstr>
      <vt:lpstr>Interaktivt værktøj til brug i behandling af patienter, med tilbagevendende urinvejsinfektioner som udfører RIK</vt:lpstr>
      <vt:lpstr>Sådan virker værktøjet</vt:lpstr>
      <vt:lpstr>Basal information om UVI’er (formålet med materialet)</vt:lpstr>
      <vt:lpstr>Basal information om UVI’er Risikofaktorer for UVI’er opdelt i fire domæner</vt:lpstr>
      <vt:lpstr>Basal information om UVI’er Typer af urinvejsinfektioner</vt:lpstr>
      <vt:lpstr>Basal information om UVI Hvordan opstår en UVI?</vt:lpstr>
      <vt:lpstr>Basal information om UVI’er Vigtige aspekter at overveje for at reducere  risikoen for UVI hos kateterbrugere</vt:lpstr>
      <vt:lpstr>Basal information om UVI’er Almindelige symptomer ved en urinvejsinfektion</vt:lpstr>
      <vt:lpstr>Basal information om UVI’er Forskellen mellem følgende begreber:</vt:lpstr>
      <vt:lpstr>Undersøgelse af tilbagevendende UVI’er</vt:lpstr>
      <vt:lpstr>Produkt og kateteriseringsteknik 1.1 Katetervalg – faktorer at overveje</vt:lpstr>
      <vt:lpstr>Produkt og kateteriseringsteknik 1.2 Katetervalg – faktorer at overveje, fortsat</vt:lpstr>
      <vt:lpstr>Produkt og kateteriseringsteknik 1.3 Non-touch Technology  – faktorer at overveje</vt:lpstr>
      <vt:lpstr>Produkt og kateteriseringsteknik 1.4 Hygiejne  – faktorer at overveje</vt:lpstr>
      <vt:lpstr>Produkt og kateteriseringsteknik 1.5 Ufuldstændig blæretømning – faktorer at overveje</vt:lpstr>
      <vt:lpstr>Urinstix / urindyrkning 2.1 Urinstix / urindyrkning – faktorer at overveje</vt:lpstr>
      <vt:lpstr>Urinstix / urindyrkning 2.2 Urinkultur – faktorer at overveje</vt:lpstr>
      <vt:lpstr>Vandladningskema 3.1 Miktions-/tømningshyppighed</vt:lpstr>
      <vt:lpstr>Vandladningskema 3.2 Miktion – faktorer at overveje</vt:lpstr>
      <vt:lpstr>Tarmtømning 4.1 Tømning</vt:lpstr>
      <vt:lpstr>Tarmtømning 4.2 Tarmtømning – faktorer at overveje</vt:lpstr>
      <vt:lpstr>Tarmtømning 4.3 Tarmtømning– materiale</vt:lpstr>
      <vt:lpstr>Tarmtømning 4.4 Tarmtømning – materiale</vt:lpstr>
      <vt:lpstr>Assisteret RIK 5.1 Assisteret RIK – faktorer at overveje</vt:lpstr>
      <vt:lpstr>Assisteret RIK 5.2 Assisteret RIK – faktorer at overveje</vt:lpstr>
      <vt:lpstr> 6.1 Advanceret undersøgelse</vt:lpstr>
      <vt:lpstr>Opsummering</vt:lpstr>
      <vt:lpstr>Wellspect leverer både produkter og undervisningsmateriale for at reducere risikoen for urinvejsinfektioner Scan QR-koden eller brug linkene for at komme til:</vt:lpstr>
      <vt:lpstr>Dette materiale er udviklet i samarbejde med følgende HCP’er</vt:lpstr>
      <vt:lpstr>Referencer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Interactive tool for recurrent urinary tract infections in IC patients</dc:title>
  <dc:creator>Tholen, Tiina</dc:creator>
  <cp:lastModifiedBy>Lange, Anne-Mette</cp:lastModifiedBy>
  <cp:revision>41</cp:revision>
  <cp:lastPrinted>2024-05-27T08:17:07Z</cp:lastPrinted>
  <dcterms:created xsi:type="dcterms:W3CDTF">2024-04-23T09:21:51Z</dcterms:created>
  <dcterms:modified xsi:type="dcterms:W3CDTF">2024-10-08T14:01:48Z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0x0101008755CDB87953C24E80765EEDEAD4FDA4</vt:lpwstr>
  </property>
  <property fmtid="{D5CDD505-2E9C-101B-9397-08002B2CF9AE}" pid="3" name="MediaServiceImageTags">
    <vt:lpwstr/>
  </property>
</Properties>
</file>